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6"/>
  </p:notesMasterIdLst>
  <p:handoutMasterIdLst>
    <p:handoutMasterId r:id="rId27"/>
  </p:handoutMasterIdLst>
  <p:sldIdLst>
    <p:sldId id="257" r:id="rId2"/>
    <p:sldId id="260" r:id="rId3"/>
    <p:sldId id="281" r:id="rId4"/>
    <p:sldId id="282" r:id="rId5"/>
    <p:sldId id="283" r:id="rId6"/>
    <p:sldId id="266" r:id="rId7"/>
    <p:sldId id="263" r:id="rId8"/>
    <p:sldId id="259" r:id="rId9"/>
    <p:sldId id="261" r:id="rId10"/>
    <p:sldId id="262" r:id="rId11"/>
    <p:sldId id="265" r:id="rId12"/>
    <p:sldId id="268" r:id="rId13"/>
    <p:sldId id="274" r:id="rId14"/>
    <p:sldId id="284" r:id="rId15"/>
    <p:sldId id="275" r:id="rId16"/>
    <p:sldId id="272" r:id="rId17"/>
    <p:sldId id="285" r:id="rId18"/>
    <p:sldId id="271" r:id="rId19"/>
    <p:sldId id="280" r:id="rId20"/>
    <p:sldId id="267" r:id="rId21"/>
    <p:sldId id="277" r:id="rId22"/>
    <p:sldId id="273" r:id="rId23"/>
    <p:sldId id="270" r:id="rId24"/>
    <p:sldId id="276" r:id="rId25"/>
  </p:sldIdLst>
  <p:sldSz cx="9144000" cy="5143500" type="screen16x9"/>
  <p:notesSz cx="6858000" cy="9947275"/>
  <p:embeddedFontLst>
    <p:embeddedFont>
      <p:font typeface="Exo 2" panose="020B0604020202020204" charset="-52"/>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uk-UA"/>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755" autoAdjust="0"/>
  </p:normalViewPr>
  <p:slideViewPr>
    <p:cSldViewPr snapToGrid="0">
      <p:cViewPr varScale="1">
        <p:scale>
          <a:sx n="119" d="100"/>
          <a:sy n="119" d="100"/>
        </p:scale>
        <p:origin x="-1410"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0" d="100"/>
          <a:sy n="60" d="100"/>
        </p:scale>
        <p:origin x="-3264" y="5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97209FDC-E846-4261-BDBF-D5240B5564BA}" type="datetimeFigureOut">
              <a:rPr lang="uk-UA" smtClean="0"/>
              <a:pPr/>
              <a:t>15.02.2022</a:t>
            </a:fld>
            <a:endParaRPr lang="uk-UA"/>
          </a:p>
        </p:txBody>
      </p:sp>
      <p:sp>
        <p:nvSpPr>
          <p:cNvPr id="4" name="Нижний колонтитул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3775443C-C74D-48D4-86F7-7D5DFD042C4B}" type="slidenum">
              <a:rPr lang="uk-UA" smtClean="0"/>
              <a:pPr/>
              <a:t>‹#›</a:t>
            </a:fld>
            <a:endParaRPr lang="uk-UA"/>
          </a:p>
        </p:txBody>
      </p:sp>
    </p:spTree>
    <p:extLst>
      <p:ext uri="{BB962C8B-B14F-4D97-AF65-F5344CB8AC3E}">
        <p14:creationId xmlns:p14="http://schemas.microsoft.com/office/powerpoint/2010/main" val="3215767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6E3B2F75-EF3E-4691-8386-55267039DD56}" type="datetimeFigureOut">
              <a:rPr lang="uk-UA" smtClean="0"/>
              <a:pPr/>
              <a:t>15.02.2022</a:t>
            </a:fld>
            <a:endParaRPr lang="uk-UA"/>
          </a:p>
        </p:txBody>
      </p:sp>
      <p:sp>
        <p:nvSpPr>
          <p:cNvPr id="4" name="Образ слайда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FBE5A9E3-5CE7-4B54-B336-C7CFBF9DDC97}" type="slidenum">
              <a:rPr lang="uk-UA" smtClean="0"/>
              <a:pPr/>
              <a:t>‹#›</a:t>
            </a:fld>
            <a:endParaRPr lang="uk-UA"/>
          </a:p>
        </p:txBody>
      </p:sp>
    </p:spTree>
    <p:extLst>
      <p:ext uri="{BB962C8B-B14F-4D97-AF65-F5344CB8AC3E}">
        <p14:creationId xmlns:p14="http://schemas.microsoft.com/office/powerpoint/2010/main" val="129829244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900" kern="1200" dirty="0">
                <a:solidFill>
                  <a:schemeClr val="tx1"/>
                </a:solidFill>
                <a:latin typeface="+mn-lt"/>
                <a:ea typeface="+mn-ea"/>
                <a:cs typeface="+mn-cs"/>
              </a:rPr>
              <a:t>Розташований в двох корпусах 7 та 19. Загальна площа, яку займає факультет 3482,10 м</a:t>
            </a:r>
            <a:r>
              <a:rPr lang="uk-UA" sz="900" kern="1200" baseline="30000" dirty="0">
                <a:solidFill>
                  <a:schemeClr val="tx1"/>
                </a:solidFill>
                <a:latin typeface="+mn-lt"/>
                <a:ea typeface="+mn-ea"/>
                <a:cs typeface="+mn-cs"/>
              </a:rPr>
              <a:t>2, </a:t>
            </a:r>
            <a:r>
              <a:rPr lang="uk-UA" sz="1800" kern="1200" baseline="30000" dirty="0">
                <a:solidFill>
                  <a:schemeClr val="tx1"/>
                </a:solidFill>
                <a:latin typeface="+mn-lt"/>
                <a:ea typeface="+mn-ea"/>
                <a:cs typeface="+mn-cs"/>
              </a:rPr>
              <a:t>в тому числі </a:t>
            </a:r>
            <a:r>
              <a:rPr lang="uk-UA" sz="900" kern="1200" dirty="0">
                <a:solidFill>
                  <a:schemeClr val="tx1"/>
                </a:solidFill>
                <a:latin typeface="+mn-lt"/>
                <a:ea typeface="+mn-ea"/>
                <a:cs typeface="+mn-cs"/>
              </a:rPr>
              <a:t>Аудиторний фонд 2023,6 м</a:t>
            </a:r>
            <a:r>
              <a:rPr lang="uk-UA" sz="900" kern="1200" baseline="30000" dirty="0">
                <a:solidFill>
                  <a:schemeClr val="tx1"/>
                </a:solidFill>
                <a:latin typeface="+mn-lt"/>
                <a:ea typeface="+mn-ea"/>
                <a:cs typeface="+mn-cs"/>
              </a:rPr>
              <a:t>2</a:t>
            </a:r>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a:t>
            </a:fld>
            <a:endParaRPr lang="uk-UA"/>
          </a:p>
        </p:txBody>
      </p:sp>
    </p:spTree>
    <p:extLst>
      <p:ext uri="{BB962C8B-B14F-4D97-AF65-F5344CB8AC3E}">
        <p14:creationId xmlns:p14="http://schemas.microsoft.com/office/powerpoint/2010/main" val="189586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800" dirty="0"/>
              <a:t>Для підготовки до семінарських занять студенти мають можливість користуватись методичними кабінетами. Методичний кабінет юридичних кафедр налічує приблизно 2000 примірників навчально-методичної та наукової літератури. Щорічно каталоги методичних кабінетів оновлюються періодичними виданнями</a:t>
            </a:r>
            <a:r>
              <a:rPr lang="uk-UA" sz="1800" dirty="0" smtClean="0"/>
              <a:t>. </a:t>
            </a:r>
          </a:p>
          <a:p>
            <a:pPr lvl="0"/>
            <a:r>
              <a:rPr lang="ru-RU" sz="1800" dirty="0" err="1" smtClean="0"/>
              <a:t>Витрати</a:t>
            </a:r>
            <a:r>
              <a:rPr lang="ru-RU" sz="1800" dirty="0" smtClean="0"/>
              <a:t> на </a:t>
            </a:r>
            <a:r>
              <a:rPr lang="ru-RU" sz="1800" dirty="0" err="1" smtClean="0"/>
              <a:t>періодичні</a:t>
            </a:r>
            <a:r>
              <a:rPr lang="ru-RU" sz="1800" dirty="0" smtClean="0"/>
              <a:t> </a:t>
            </a:r>
            <a:r>
              <a:rPr lang="ru-RU" sz="1800" dirty="0" err="1" smtClean="0"/>
              <a:t>видання</a:t>
            </a:r>
            <a:r>
              <a:rPr lang="ru-RU" sz="1800" dirty="0" smtClean="0"/>
              <a:t> в 2021 р. становили 17381 </a:t>
            </a:r>
            <a:r>
              <a:rPr lang="ru-RU" sz="1800" dirty="0" err="1" smtClean="0"/>
              <a:t>грн</a:t>
            </a:r>
            <a:r>
              <a:rPr lang="ru-RU" sz="1800" dirty="0" smtClean="0"/>
              <a:t>, в 2022 </a:t>
            </a:r>
            <a:r>
              <a:rPr lang="ru-RU" sz="1800" dirty="0" err="1" smtClean="0"/>
              <a:t>вже</a:t>
            </a:r>
            <a:r>
              <a:rPr lang="ru-RU" sz="1800" dirty="0" smtClean="0"/>
              <a:t> </a:t>
            </a:r>
            <a:r>
              <a:rPr lang="ru-RU" sz="1800" dirty="0" err="1" smtClean="0"/>
              <a:t>сплачено</a:t>
            </a:r>
            <a:r>
              <a:rPr lang="ru-RU" sz="1800" dirty="0" smtClean="0"/>
              <a:t> 11000 </a:t>
            </a:r>
            <a:r>
              <a:rPr lang="ru-RU" sz="1800" dirty="0" err="1" smtClean="0"/>
              <a:t>грн</a:t>
            </a:r>
            <a:r>
              <a:rPr lang="ru-RU" sz="1800" dirty="0" smtClean="0"/>
              <a:t> за 1е </a:t>
            </a:r>
            <a:r>
              <a:rPr lang="ru-RU" sz="1800" dirty="0" err="1" smtClean="0"/>
              <a:t>півріччя</a:t>
            </a:r>
            <a:endParaRPr lang="uk-UA" sz="1800" dirty="0"/>
          </a:p>
          <a:p>
            <a:pPr lvl="0"/>
            <a:r>
              <a:rPr lang="uk-UA" sz="1800" dirty="0"/>
              <a:t>Студенти, аспіранти та викладачі мають можливість користуватися електронним каталогом бібліотеки університету, в аудиторіях, методичних кабінетах та коридорах забезпечено підключення до мережі Інтернет через точки доступу Wi-Fi. </a:t>
            </a:r>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10</a:t>
            </a:fld>
            <a:endParaRPr lang="uk-UA"/>
          </a:p>
        </p:txBody>
      </p:sp>
    </p:spTree>
    <p:extLst>
      <p:ext uri="{BB962C8B-B14F-4D97-AF65-F5344CB8AC3E}">
        <p14:creationId xmlns:p14="http://schemas.microsoft.com/office/powerpoint/2010/main" val="256652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800" dirty="0"/>
              <a:t>Приміщення Відбіркової комісії ФСП</a:t>
            </a:r>
          </a:p>
          <a:p>
            <a:r>
              <a:rPr lang="uk-UA" sz="1800" dirty="0"/>
              <a:t>Протягом року використовується для проведення консультацій викладачів кафедри та роботи аспірантів</a:t>
            </a:r>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11</a:t>
            </a:fld>
            <a:endParaRPr lang="uk-UA"/>
          </a:p>
        </p:txBody>
      </p:sp>
    </p:spTree>
    <p:extLst>
      <p:ext uri="{BB962C8B-B14F-4D97-AF65-F5344CB8AC3E}">
        <p14:creationId xmlns:p14="http://schemas.microsoft.com/office/powerpoint/2010/main" val="124832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12</a:t>
            </a:fld>
            <a:endParaRPr lang="uk-UA"/>
          </a:p>
        </p:txBody>
      </p:sp>
    </p:spTree>
    <p:extLst>
      <p:ext uri="{BB962C8B-B14F-4D97-AF65-F5344CB8AC3E}">
        <p14:creationId xmlns:p14="http://schemas.microsoft.com/office/powerpoint/2010/main" val="20314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13</a:t>
            </a:fld>
            <a:endParaRPr lang="uk-UA"/>
          </a:p>
        </p:txBody>
      </p:sp>
    </p:spTree>
    <p:extLst>
      <p:ext uri="{BB962C8B-B14F-4D97-AF65-F5344CB8AC3E}">
        <p14:creationId xmlns:p14="http://schemas.microsoft.com/office/powerpoint/2010/main" val="158765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600" dirty="0"/>
              <a:t>Кафедри юридичного відділення повністю забезпечена обладнанням для проведення навчального процесу. Викладачі мають місця для відпочинку та індивідуальні робочі місця. </a:t>
            </a:r>
          </a:p>
          <a:p>
            <a:r>
              <a:rPr lang="uk-UA" sz="1600" dirty="0"/>
              <a:t>Учасники навчального процесу в умовах пандемії забезпечені засобами індивідуального захисту.</a:t>
            </a:r>
          </a:p>
          <a:p>
            <a:r>
              <a:rPr lang="uk-UA" sz="1600" dirty="0"/>
              <a:t>В умовах дистанційного навчання викладачі забезпечені обладнанням для </a:t>
            </a:r>
            <a:r>
              <a:rPr lang="x-none" sz="1600" dirty="0"/>
              <a:t>відеозв’язку</a:t>
            </a:r>
            <a:r>
              <a:rPr lang="uk-UA" sz="1600" dirty="0"/>
              <a:t> (</a:t>
            </a:r>
            <a:r>
              <a:rPr lang="uk-UA" sz="1600" dirty="0" err="1"/>
              <a:t>вебкамери</a:t>
            </a:r>
            <a:r>
              <a:rPr lang="uk-UA" sz="1600" dirty="0"/>
              <a:t>, ноутбуки, пакети комунікаційного програмного забезпечення </a:t>
            </a:r>
            <a:r>
              <a:rPr lang="en-US" sz="1600" dirty="0"/>
              <a:t>ZOOM</a:t>
            </a:r>
            <a:r>
              <a:rPr lang="uk-UA" sz="1600" dirty="0"/>
              <a:t>, додаткові точки доступу </a:t>
            </a:r>
            <a:r>
              <a:rPr lang="en-US" sz="1600" dirty="0"/>
              <a:t>WIFI</a:t>
            </a:r>
            <a:r>
              <a:rPr lang="uk-UA" sz="1600" dirty="0"/>
              <a:t> ). В зв’язку з дистанційним навчанням та відсутністю студентів в аудиторіях, в 2020-2021 рр. запущені позапланові ремонтні роботи аудиторного фонду.</a:t>
            </a:r>
            <a:endParaRPr lang="ru-RU" sz="1600" dirty="0"/>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14</a:t>
            </a:fld>
            <a:endParaRPr lang="uk-UA"/>
          </a:p>
        </p:txBody>
      </p:sp>
    </p:spTree>
    <p:extLst>
      <p:ext uri="{BB962C8B-B14F-4D97-AF65-F5344CB8AC3E}">
        <p14:creationId xmlns:p14="http://schemas.microsoft.com/office/powerpoint/2010/main" val="43572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800" dirty="0"/>
              <a:t>Потрібно підкреслити, що адміністрація налагодила якісну співпрацю з студентським самоврядуванням. В будь-який час старостат та профспілка мають можливість звернутись до завідувача кафедрою або особисто до декана, </a:t>
            </a:r>
            <a:r>
              <a:rPr lang="x-none" sz="1800" dirty="0"/>
              <a:t>поділитися своїми проблемами, висловити побажання щодо поліпшення якості викладання, матеріально-технічної бази та інших нагальних проблем.  Найбільш актуальними для студентів</a:t>
            </a:r>
            <a:r>
              <a:rPr lang="uk-UA" sz="1800" dirty="0"/>
              <a:t> за останні 3 роки</a:t>
            </a:r>
            <a:r>
              <a:rPr lang="x-none" sz="1800" dirty="0"/>
              <a:t> стали питання </a:t>
            </a:r>
            <a:r>
              <a:rPr lang="uk-UA" sz="1800" dirty="0"/>
              <a:t>збільшення точок доступу Wi-Fi, утеплення аудиторій, встановлення системи відеоспостереження в гуртожитку та коридорах факультету, </a:t>
            </a:r>
            <a:r>
              <a:rPr lang="x-none" sz="1800" dirty="0"/>
              <a:t>організація комфортного позаакадемічного простору</a:t>
            </a:r>
            <a:r>
              <a:rPr lang="uk-UA" sz="1800" dirty="0"/>
              <a:t>, забезпечення медикаментами для першої медичної допомоги. </a:t>
            </a:r>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15</a:t>
            </a:fld>
            <a:endParaRPr lang="uk-UA"/>
          </a:p>
        </p:txBody>
      </p:sp>
    </p:spTree>
    <p:extLst>
      <p:ext uri="{BB962C8B-B14F-4D97-AF65-F5344CB8AC3E}">
        <p14:creationId xmlns:p14="http://schemas.microsoft.com/office/powerpoint/2010/main" val="2127340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BE5A9E3-5CE7-4B54-B336-C7CFBF9DDC97}" type="slidenum">
              <a:rPr lang="uk-UA" smtClean="0"/>
              <a:pPr/>
              <a:t>16</a:t>
            </a:fld>
            <a:endParaRPr lang="uk-UA"/>
          </a:p>
        </p:txBody>
      </p:sp>
    </p:spTree>
    <p:extLst>
      <p:ext uri="{BB962C8B-B14F-4D97-AF65-F5344CB8AC3E}">
        <p14:creationId xmlns:p14="http://schemas.microsoft.com/office/powerpoint/2010/main" val="3410013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BE5A9E3-5CE7-4B54-B336-C7CFBF9DDC97}" type="slidenum">
              <a:rPr lang="uk-UA" smtClean="0"/>
              <a:pPr/>
              <a:t>17</a:t>
            </a:fld>
            <a:endParaRPr lang="uk-UA"/>
          </a:p>
        </p:txBody>
      </p:sp>
    </p:spTree>
    <p:extLst>
      <p:ext uri="{BB962C8B-B14F-4D97-AF65-F5344CB8AC3E}">
        <p14:creationId xmlns:p14="http://schemas.microsoft.com/office/powerpoint/2010/main" val="3410013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900" kern="1200" dirty="0">
                <a:solidFill>
                  <a:schemeClr val="tx1"/>
                </a:solidFill>
                <a:effectLst/>
                <a:latin typeface="+mn-lt"/>
                <a:ea typeface="+mn-ea"/>
                <a:cs typeface="+mn-cs"/>
              </a:rPr>
              <a:t>Значна увага приділяється питанням </a:t>
            </a:r>
            <a:r>
              <a:rPr lang="uk-UA" sz="900" kern="1200" dirty="0" err="1">
                <a:solidFill>
                  <a:schemeClr val="tx1"/>
                </a:solidFill>
                <a:effectLst/>
                <a:latin typeface="+mn-lt"/>
                <a:ea typeface="+mn-ea"/>
                <a:cs typeface="+mn-cs"/>
              </a:rPr>
              <a:t>енергоменеджменту</a:t>
            </a:r>
            <a:r>
              <a:rPr lang="uk-UA" sz="900" kern="1200" dirty="0">
                <a:solidFill>
                  <a:schemeClr val="tx1"/>
                </a:solidFill>
                <a:effectLst/>
                <a:latin typeface="+mn-lt"/>
                <a:ea typeface="+mn-ea"/>
                <a:cs typeface="+mn-cs"/>
              </a:rPr>
              <a:t> та енергоефективності, проводиться утеплення приміщень. </a:t>
            </a:r>
          </a:p>
          <a:p>
            <a:r>
              <a:rPr lang="uk-UA" sz="900" kern="1200" dirty="0">
                <a:solidFill>
                  <a:schemeClr val="tx1"/>
                </a:solidFill>
                <a:effectLst/>
                <a:latin typeface="+mn-lt"/>
                <a:ea typeface="+mn-ea"/>
                <a:cs typeface="+mn-cs"/>
              </a:rPr>
              <a:t>Заміна вікон на металопластикові енергозберігаючі завершена на 100</a:t>
            </a:r>
            <a:r>
              <a:rPr lang="ru-RU" sz="900" kern="1200" dirty="0">
                <a:solidFill>
                  <a:schemeClr val="tx1"/>
                </a:solidFill>
                <a:effectLst/>
                <a:latin typeface="+mn-lt"/>
                <a:ea typeface="+mn-ea"/>
                <a:cs typeface="+mn-cs"/>
              </a:rPr>
              <a:t>%, проведена </a:t>
            </a:r>
            <a:r>
              <a:rPr lang="ru-RU" sz="900" kern="1200" dirty="0" err="1">
                <a:solidFill>
                  <a:schemeClr val="tx1"/>
                </a:solidFill>
                <a:effectLst/>
                <a:latin typeface="+mn-lt"/>
                <a:ea typeface="+mn-ea"/>
                <a:cs typeface="+mn-cs"/>
              </a:rPr>
              <a:t>заміна</a:t>
            </a:r>
            <a:r>
              <a:rPr lang="ru-RU" sz="900" kern="1200" dirty="0">
                <a:solidFill>
                  <a:schemeClr val="tx1"/>
                </a:solidFill>
                <a:effectLst/>
                <a:latin typeface="+mn-lt"/>
                <a:ea typeface="+mn-ea"/>
                <a:cs typeface="+mn-cs"/>
              </a:rPr>
              <a:t> </a:t>
            </a:r>
            <a:r>
              <a:rPr lang="ru-RU" sz="900" kern="1200" dirty="0" err="1">
                <a:solidFill>
                  <a:schemeClr val="tx1"/>
                </a:solidFill>
                <a:effectLst/>
                <a:latin typeface="+mn-lt"/>
                <a:ea typeface="+mn-ea"/>
                <a:cs typeface="+mn-cs"/>
              </a:rPr>
              <a:t>радіаторів</a:t>
            </a:r>
            <a:r>
              <a:rPr lang="ru-RU" sz="900" kern="1200" dirty="0">
                <a:solidFill>
                  <a:schemeClr val="tx1"/>
                </a:solidFill>
                <a:effectLst/>
                <a:latin typeface="+mn-lt"/>
                <a:ea typeface="+mn-ea"/>
                <a:cs typeface="+mn-cs"/>
              </a:rPr>
              <a:t> </a:t>
            </a:r>
            <a:r>
              <a:rPr lang="ru-RU" sz="900" kern="1200" dirty="0" err="1">
                <a:solidFill>
                  <a:schemeClr val="tx1"/>
                </a:solidFill>
                <a:effectLst/>
                <a:latin typeface="+mn-lt"/>
                <a:ea typeface="+mn-ea"/>
                <a:cs typeface="+mn-cs"/>
              </a:rPr>
              <a:t>опалення</a:t>
            </a:r>
            <a:r>
              <a:rPr lang="ru-RU" sz="900" kern="1200" dirty="0">
                <a:solidFill>
                  <a:schemeClr val="tx1"/>
                </a:solidFill>
                <a:effectLst/>
                <a:latin typeface="+mn-lt"/>
                <a:ea typeface="+mn-ea"/>
                <a:cs typeface="+mn-cs"/>
              </a:rPr>
              <a:t>. Заходи </a:t>
            </a:r>
            <a:r>
              <a:rPr lang="ru-RU" sz="900" kern="1200" dirty="0" err="1">
                <a:solidFill>
                  <a:schemeClr val="tx1"/>
                </a:solidFill>
                <a:effectLst/>
                <a:latin typeface="+mn-lt"/>
                <a:ea typeface="+mn-ea"/>
                <a:cs typeface="+mn-cs"/>
              </a:rPr>
              <a:t>здійснюються</a:t>
            </a:r>
            <a:r>
              <a:rPr lang="ru-RU" sz="900" kern="1200" dirty="0">
                <a:solidFill>
                  <a:schemeClr val="tx1"/>
                </a:solidFill>
                <a:effectLst/>
                <a:latin typeface="+mn-lt"/>
                <a:ea typeface="+mn-ea"/>
                <a:cs typeface="+mn-cs"/>
              </a:rPr>
              <a:t> </a:t>
            </a:r>
            <a:r>
              <a:rPr lang="x-none" sz="900" kern="1200">
                <a:solidFill>
                  <a:schemeClr val="tx1"/>
                </a:solidFill>
                <a:effectLst/>
                <a:latin typeface="+mn-lt"/>
                <a:ea typeface="+mn-ea"/>
                <a:cs typeface="+mn-cs"/>
              </a:rPr>
              <a:t>за рахунок </a:t>
            </a:r>
            <a:r>
              <a:rPr lang="uk-UA" sz="900" kern="1200" dirty="0">
                <a:solidFill>
                  <a:schemeClr val="tx1"/>
                </a:solidFill>
                <a:effectLst/>
                <a:latin typeface="+mn-lt"/>
                <a:ea typeface="+mn-ea"/>
                <a:cs typeface="+mn-cs"/>
              </a:rPr>
              <a:t>спеціальних коштів факультету</a:t>
            </a:r>
            <a:r>
              <a:rPr lang="x-none" sz="900" kern="1200">
                <a:solidFill>
                  <a:schemeClr val="tx1"/>
                </a:solidFill>
                <a:effectLst/>
                <a:latin typeface="+mn-lt"/>
                <a:ea typeface="+mn-ea"/>
                <a:cs typeface="+mn-cs"/>
              </a:rPr>
              <a:t>. </a:t>
            </a:r>
            <a:r>
              <a:rPr lang="uk-UA" sz="900" kern="1200" dirty="0">
                <a:solidFill>
                  <a:schemeClr val="tx1"/>
                </a:solidFill>
                <a:effectLst/>
                <a:latin typeface="+mn-lt"/>
                <a:ea typeface="+mn-ea"/>
                <a:cs typeface="+mn-cs"/>
              </a:rPr>
              <a:t>В зимовий період опалювального сезону проводиться постійний контроль за дотриманням температурного режиму відповідно встановленим санітарним нормам.</a:t>
            </a:r>
            <a:endParaRPr lang="ru-RU" sz="9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18</a:t>
            </a:fld>
            <a:endParaRPr lang="uk-UA"/>
          </a:p>
        </p:txBody>
      </p:sp>
    </p:spTree>
    <p:extLst>
      <p:ext uri="{BB962C8B-B14F-4D97-AF65-F5344CB8AC3E}">
        <p14:creationId xmlns:p14="http://schemas.microsoft.com/office/powerpoint/2010/main" val="4467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900" kern="1200" dirty="0">
                <a:solidFill>
                  <a:schemeClr val="tx1"/>
                </a:solidFill>
                <a:effectLst/>
                <a:latin typeface="+mn-lt"/>
                <a:ea typeface="+mn-ea"/>
                <a:cs typeface="+mn-cs"/>
              </a:rPr>
              <a:t>Відповідно до Програми з енергоефективності на 2019-2023 рр. здійснено  зовнішнє утеплення стін фасаду навчального корпусу №7 та прилеглих потокових аудиторій, на першому поверсі встановлено коридорні двері маятникової конструкції та металопластикові на поверхах, що значно зменшило тепловтрати. Проведено встановлення сучасних теплопунктів, що дозволяє підтримувати комфортні температурні умови в приміщеннях факультету в зимовий період.</a:t>
            </a:r>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19</a:t>
            </a:fld>
            <a:endParaRPr lang="uk-UA"/>
          </a:p>
        </p:txBody>
      </p:sp>
    </p:spTree>
    <p:extLst>
      <p:ext uri="{BB962C8B-B14F-4D97-AF65-F5344CB8AC3E}">
        <p14:creationId xmlns:p14="http://schemas.microsoft.com/office/powerpoint/2010/main" val="4467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800" dirty="0"/>
              <a:t>Аудиторний фонд є загально факультетським, навчальні аудиторії загальна кількість яких складає 33 </a:t>
            </a:r>
            <a:r>
              <a:rPr lang="uk-UA" sz="1800" dirty="0" err="1"/>
              <a:t>ауд</a:t>
            </a:r>
            <a:r>
              <a:rPr lang="uk-UA" sz="1800" dirty="0"/>
              <a:t>., в тому числі потокові аудиторії на 200 та 100 посадкових місць, групові семінарські аудиторії, комп’ютерні класи, </a:t>
            </a:r>
            <a:r>
              <a:rPr lang="x-none" sz="1800" dirty="0"/>
              <a:t>що дозволяє проводити заняття на високому методичному рівні, в тому числі, із застосуванням мультимедійних технологій</a:t>
            </a:r>
            <a:r>
              <a:rPr lang="uk-UA" sz="1800" dirty="0"/>
              <a:t>.</a:t>
            </a:r>
          </a:p>
          <a:p>
            <a:endParaRPr lang="uk-UA" sz="1800" dirty="0"/>
          </a:p>
          <a:p>
            <a:r>
              <a:rPr lang="uk-UA" sz="1800" dirty="0"/>
              <a:t> </a:t>
            </a:r>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2</a:t>
            </a:fld>
            <a:endParaRPr lang="uk-UA"/>
          </a:p>
        </p:txBody>
      </p:sp>
    </p:spTree>
    <p:extLst>
      <p:ext uri="{BB962C8B-B14F-4D97-AF65-F5344CB8AC3E}">
        <p14:creationId xmlns:p14="http://schemas.microsoft.com/office/powerpoint/2010/main" val="33206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Місця для паркування дитячих візочків, поруч</a:t>
            </a:r>
            <a:r>
              <a:rPr lang="uk-UA" baseline="0" dirty="0"/>
              <a:t> з службою безпеки</a:t>
            </a:r>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20</a:t>
            </a:fld>
            <a:endParaRPr lang="uk-UA"/>
          </a:p>
        </p:txBody>
      </p:sp>
    </p:spTree>
    <p:extLst>
      <p:ext uri="{BB962C8B-B14F-4D97-AF65-F5344CB8AC3E}">
        <p14:creationId xmlns:p14="http://schemas.microsoft.com/office/powerpoint/2010/main" val="11423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21</a:t>
            </a:fld>
            <a:endParaRPr lang="uk-UA"/>
          </a:p>
        </p:txBody>
      </p:sp>
    </p:spTree>
    <p:extLst>
      <p:ext uri="{BB962C8B-B14F-4D97-AF65-F5344CB8AC3E}">
        <p14:creationId xmlns:p14="http://schemas.microsoft.com/office/powerpoint/2010/main" val="1238304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800" dirty="0"/>
              <a:t>Зазначимо, що студенти мають можливість користуватись соціальною інфраструктурою університету. Зручне розташування навчального корпусу надає перевагу швидкого доступу до гуртожитків, бібліотеки, спортивних майданчиків та спорткомплексу з басейном, їдальні та буфетів.  </a:t>
            </a:r>
            <a:endParaRPr lang="ru-RU" sz="1800" dirty="0"/>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22</a:t>
            </a:fld>
            <a:endParaRPr lang="uk-UA"/>
          </a:p>
        </p:txBody>
      </p:sp>
    </p:spTree>
    <p:extLst>
      <p:ext uri="{BB962C8B-B14F-4D97-AF65-F5344CB8AC3E}">
        <p14:creationId xmlns:p14="http://schemas.microsoft.com/office/powerpoint/2010/main" val="340258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23</a:t>
            </a:fld>
            <a:endParaRPr lang="uk-UA"/>
          </a:p>
        </p:txBody>
      </p:sp>
    </p:spTree>
    <p:extLst>
      <p:ext uri="{BB962C8B-B14F-4D97-AF65-F5344CB8AC3E}">
        <p14:creationId xmlns:p14="http://schemas.microsoft.com/office/powerpoint/2010/main" val="1969658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BE5A9E3-5CE7-4B54-B336-C7CFBF9DDC97}" type="slidenum">
              <a:rPr lang="uk-UA" smtClean="0"/>
              <a:pPr/>
              <a:t>24</a:t>
            </a:fld>
            <a:endParaRPr lang="uk-UA"/>
          </a:p>
        </p:txBody>
      </p:sp>
    </p:spTree>
    <p:extLst>
      <p:ext uri="{BB962C8B-B14F-4D97-AF65-F5344CB8AC3E}">
        <p14:creationId xmlns:p14="http://schemas.microsoft.com/office/powerpoint/2010/main" val="385087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900" dirty="0" smtClean="0"/>
              <a:t>Всі навчальні приміщення відремонтовані та мають комфорті умови для навчання, обладнані мультимедійними проекторами, екранами, маркерними та інтерактивними дошками, інтерактивними панелями, викладачі забезпечені ноутбуками.</a:t>
            </a:r>
          </a:p>
          <a:p>
            <a:r>
              <a:rPr lang="ru-RU" sz="900" dirty="0" err="1" smtClean="0"/>
              <a:t>Витрати</a:t>
            </a:r>
            <a:r>
              <a:rPr lang="ru-RU" sz="900" dirty="0" smtClean="0"/>
              <a:t> на </a:t>
            </a:r>
            <a:r>
              <a:rPr lang="ru-RU" sz="900" dirty="0" err="1" smtClean="0"/>
              <a:t>розвиток</a:t>
            </a:r>
            <a:r>
              <a:rPr lang="ru-RU" sz="900" dirty="0" smtClean="0"/>
              <a:t>, </a:t>
            </a:r>
            <a:r>
              <a:rPr lang="ru-RU" sz="900" dirty="0" err="1" smtClean="0"/>
              <a:t>які</a:t>
            </a:r>
            <a:r>
              <a:rPr lang="ru-RU" sz="900" dirty="0" smtClean="0"/>
              <a:t> </a:t>
            </a:r>
            <a:r>
              <a:rPr lang="ru-RU" sz="900" dirty="0" err="1" smtClean="0"/>
              <a:t>включають</a:t>
            </a:r>
            <a:r>
              <a:rPr lang="ru-RU" sz="900" dirty="0" smtClean="0"/>
              <a:t> ремонт та </a:t>
            </a:r>
            <a:r>
              <a:rPr lang="ru-RU" sz="900" dirty="0" err="1" smtClean="0"/>
              <a:t>придбання</a:t>
            </a:r>
            <a:r>
              <a:rPr lang="ru-RU" sz="900" dirty="0" smtClean="0"/>
              <a:t> </a:t>
            </a:r>
            <a:r>
              <a:rPr lang="ru-RU" sz="900" dirty="0" err="1" smtClean="0"/>
              <a:t>техніки</a:t>
            </a:r>
            <a:r>
              <a:rPr lang="ru-RU" sz="900" dirty="0" smtClean="0"/>
              <a:t> в 2021 р. Становили 597 тис. грн.. В 2020 </a:t>
            </a:r>
            <a:r>
              <a:rPr lang="ru-RU" sz="900" dirty="0" err="1" smtClean="0"/>
              <a:t>році</a:t>
            </a:r>
            <a:r>
              <a:rPr lang="ru-RU" sz="900" dirty="0" smtClean="0"/>
              <a:t> </a:t>
            </a:r>
            <a:r>
              <a:rPr lang="ru-RU" sz="900" dirty="0" err="1" smtClean="0"/>
              <a:t>витрати</a:t>
            </a:r>
            <a:r>
              <a:rPr lang="ru-RU" sz="900" dirty="0" smtClean="0"/>
              <a:t> на ремонт </a:t>
            </a:r>
            <a:r>
              <a:rPr lang="ru-RU" sz="900" dirty="0" err="1" smtClean="0"/>
              <a:t>аудиторій</a:t>
            </a:r>
            <a:r>
              <a:rPr lang="ru-RU" sz="900" dirty="0" smtClean="0"/>
              <a:t> в </a:t>
            </a:r>
            <a:r>
              <a:rPr lang="ru-RU" sz="900" dirty="0" err="1" smtClean="0"/>
              <a:t>корпусі</a:t>
            </a:r>
            <a:r>
              <a:rPr lang="ru-RU" sz="900" dirty="0" smtClean="0"/>
              <a:t> 19 становили 639 тис. грн. (</a:t>
            </a:r>
            <a:r>
              <a:rPr lang="ru-RU" sz="900" dirty="0" err="1" smtClean="0"/>
              <a:t>відремонтовано</a:t>
            </a:r>
            <a:r>
              <a:rPr lang="ru-RU" sz="900" dirty="0" smtClean="0"/>
              <a:t> 5 </a:t>
            </a:r>
            <a:r>
              <a:rPr lang="ru-RU" sz="900" dirty="0" err="1" smtClean="0"/>
              <a:t>навчальних</a:t>
            </a:r>
            <a:r>
              <a:rPr lang="ru-RU" sz="900" dirty="0" smtClean="0"/>
              <a:t> </a:t>
            </a:r>
            <a:r>
              <a:rPr lang="ru-RU" sz="900" dirty="0" err="1" smtClean="0"/>
              <a:t>аудиторій</a:t>
            </a:r>
            <a:r>
              <a:rPr lang="ru-RU" sz="900" dirty="0" smtClean="0"/>
              <a:t> та 2 </a:t>
            </a:r>
            <a:r>
              <a:rPr lang="ru-RU" sz="900" dirty="0" err="1" smtClean="0"/>
              <a:t>адміністративних</a:t>
            </a:r>
            <a:r>
              <a:rPr lang="ru-RU" sz="900" dirty="0" smtClean="0"/>
              <a:t> </a:t>
            </a:r>
            <a:r>
              <a:rPr lang="ru-RU" sz="900" dirty="0" err="1" smtClean="0"/>
              <a:t>приміщення</a:t>
            </a:r>
            <a:r>
              <a:rPr lang="ru-RU" sz="900" dirty="0" smtClean="0"/>
              <a:t>.</a:t>
            </a:r>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3</a:t>
            </a:fld>
            <a:endParaRPr lang="uk-UA"/>
          </a:p>
        </p:txBody>
      </p:sp>
    </p:spTree>
    <p:extLst>
      <p:ext uri="{BB962C8B-B14F-4D97-AF65-F5344CB8AC3E}">
        <p14:creationId xmlns:p14="http://schemas.microsoft.com/office/powerpoint/2010/main" val="179096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800" dirty="0"/>
              <a:t>В начальному процесі активно використовуються інтерактивні </a:t>
            </a:r>
            <a:r>
              <a:rPr lang="uk-UA" sz="1800" dirty="0" err="1"/>
              <a:t>тач</a:t>
            </a:r>
            <a:r>
              <a:rPr lang="uk-UA" sz="1800" dirty="0"/>
              <a:t>-панелі та інтерактивні смарт дошки</a:t>
            </a:r>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4</a:t>
            </a:fld>
            <a:endParaRPr lang="uk-UA"/>
          </a:p>
        </p:txBody>
      </p:sp>
    </p:spTree>
    <p:extLst>
      <p:ext uri="{BB962C8B-B14F-4D97-AF65-F5344CB8AC3E}">
        <p14:creationId xmlns:p14="http://schemas.microsoft.com/office/powerpoint/2010/main" val="55623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uk-UA" sz="1800" dirty="0"/>
              <a:t>В начальному процесі активно використовуються інтерактивні </a:t>
            </a:r>
            <a:r>
              <a:rPr lang="uk-UA" sz="1800" dirty="0" err="1"/>
              <a:t>тач</a:t>
            </a:r>
            <a:r>
              <a:rPr lang="uk-UA" sz="1800" dirty="0"/>
              <a:t>-панелі та інтерактивні дошки. </a:t>
            </a:r>
            <a:r>
              <a:rPr lang="uk-UA" sz="900" dirty="0"/>
              <a:t>Водночас, устаткування постійно оновлюється, матеріально-технічна база розширюється, щорічно проводиться моніторинг технічного забезпечення та оснащення, що дозволяє покращити якість викладання дисциплін.</a:t>
            </a:r>
          </a:p>
          <a:p>
            <a:pPr lvl="0"/>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5</a:t>
            </a:fld>
            <a:endParaRPr lang="uk-UA"/>
          </a:p>
        </p:txBody>
      </p:sp>
    </p:spTree>
    <p:extLst>
      <p:ext uri="{BB962C8B-B14F-4D97-AF65-F5344CB8AC3E}">
        <p14:creationId xmlns:p14="http://schemas.microsoft.com/office/powerpoint/2010/main" val="331573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6</a:t>
            </a:fld>
            <a:endParaRPr lang="uk-UA"/>
          </a:p>
        </p:txBody>
      </p:sp>
    </p:spTree>
    <p:extLst>
      <p:ext uri="{BB962C8B-B14F-4D97-AF65-F5344CB8AC3E}">
        <p14:creationId xmlns:p14="http://schemas.microsoft.com/office/powerpoint/2010/main" val="333723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uk-UA" sz="1800" dirty="0"/>
              <a:t>Аудиторний фонд включає спеціалізовані аудиторії для формування практичних навиків студентів з можливістю відеозапису занять для опрацювання помилок.</a:t>
            </a:r>
          </a:p>
          <a:p>
            <a:r>
              <a:rPr lang="uk-UA" sz="1800" dirty="0"/>
              <a:t>Також використовується для проведення конференцій та відкритих лекцій</a:t>
            </a:r>
            <a:endParaRPr lang="ru-RU" sz="1800"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7</a:t>
            </a:fld>
            <a:endParaRPr lang="uk-UA"/>
          </a:p>
        </p:txBody>
      </p:sp>
    </p:spTree>
    <p:extLst>
      <p:ext uri="{BB962C8B-B14F-4D97-AF65-F5344CB8AC3E}">
        <p14:creationId xmlns:p14="http://schemas.microsoft.com/office/powerpoint/2010/main" val="213547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900" kern="1200" dirty="0">
                <a:solidFill>
                  <a:schemeClr val="tx1"/>
                </a:solidFill>
                <a:effectLst/>
                <a:latin typeface="+mn-lt"/>
                <a:ea typeface="+mn-ea"/>
                <a:cs typeface="+mn-cs"/>
              </a:rPr>
              <a:t>При викладанні дисциплін в навчальному процесі задіяні комп’ютерні класи на 10, 15 та 20 посадкових місць. Для оптимізації  навчального процесу минулому році суттєво оновлено технічне забезпечення підрозділів комп’ютерами та оргтехнікою, придбано телевізійне обладнання, аудиторні маркерні дошки. Для комп'ютерних класів придбано 25 сучасних комп'ютерів та моніторів, де проходять практичні заняття та студенти можуть займатись самостійно. </a:t>
            </a:r>
          </a:p>
          <a:p>
            <a:r>
              <a:rPr lang="uk-UA" sz="900" kern="1200" dirty="0">
                <a:solidFill>
                  <a:schemeClr val="tx1"/>
                </a:solidFill>
                <a:effectLst/>
                <a:latin typeface="+mn-lt"/>
                <a:ea typeface="+mn-ea"/>
                <a:cs typeface="+mn-cs"/>
              </a:rPr>
              <a:t>Комп’ютерні класи оснащені камерами відеоспостереження для он-лайн трансляцій проведення контрольних заходів.</a:t>
            </a:r>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8</a:t>
            </a:fld>
            <a:endParaRPr lang="uk-UA"/>
          </a:p>
        </p:txBody>
      </p:sp>
    </p:spTree>
    <p:extLst>
      <p:ext uri="{BB962C8B-B14F-4D97-AF65-F5344CB8AC3E}">
        <p14:creationId xmlns:p14="http://schemas.microsoft.com/office/powerpoint/2010/main" val="206741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uk-UA" sz="1800" dirty="0"/>
              <a:t>Крім того, у навчальному процесі використовуються інші приміщення, спеціалізовані кабінети, які облаштовані наочними матеріалами, мультимедійною технікою</a:t>
            </a:r>
          </a:p>
          <a:p>
            <a:r>
              <a:rPr lang="uk-UA" sz="1800" dirty="0"/>
              <a:t>та мають відповідне естетичне оформлення,</a:t>
            </a:r>
            <a:r>
              <a:rPr lang="x-none" sz="1800" dirty="0"/>
              <a:t> </a:t>
            </a:r>
            <a:r>
              <a:rPr lang="uk-UA" sz="1800" dirty="0"/>
              <a:t>задіяні для проведення круглих столів, гуртків, конференцій,  для методичних семінарів та засідання кафедр.</a:t>
            </a:r>
            <a:endParaRPr lang="ru-RU" sz="1800" dirty="0"/>
          </a:p>
          <a:p>
            <a:endParaRPr lang="en-US" sz="1800" dirty="0"/>
          </a:p>
          <a:p>
            <a:r>
              <a:rPr lang="uk-UA" sz="1800" dirty="0"/>
              <a:t>В університеті існує практика проведення оглядових конкурсів на кращі навчальні приміщення, факультет посідав призові місця.</a:t>
            </a:r>
            <a:endParaRPr lang="ru-RU" sz="1800" dirty="0"/>
          </a:p>
          <a:p>
            <a:endParaRPr lang="ru-RU" dirty="0"/>
          </a:p>
        </p:txBody>
      </p:sp>
      <p:sp>
        <p:nvSpPr>
          <p:cNvPr id="4" name="Номер слайда 3"/>
          <p:cNvSpPr>
            <a:spLocks noGrp="1"/>
          </p:cNvSpPr>
          <p:nvPr>
            <p:ph type="sldNum" sz="quarter" idx="10"/>
          </p:nvPr>
        </p:nvSpPr>
        <p:spPr/>
        <p:txBody>
          <a:bodyPr/>
          <a:lstStyle/>
          <a:p>
            <a:fld id="{FBE5A9E3-5CE7-4B54-B336-C7CFBF9DDC97}" type="slidenum">
              <a:rPr lang="uk-UA" smtClean="0"/>
              <a:pPr/>
              <a:t>9</a:t>
            </a:fld>
            <a:endParaRPr lang="uk-UA"/>
          </a:p>
        </p:txBody>
      </p:sp>
    </p:spTree>
    <p:extLst>
      <p:ext uri="{BB962C8B-B14F-4D97-AF65-F5344CB8AC3E}">
        <p14:creationId xmlns:p14="http://schemas.microsoft.com/office/powerpoint/2010/main" val="110674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ий слайд">
    <p:bg>
      <p:bgPr>
        <a:solidFill>
          <a:srgbClr val="1B3A6E"/>
        </a:solidFill>
        <a:effectLst/>
      </p:bgPr>
    </p:bg>
    <p:spTree>
      <p:nvGrpSpPr>
        <p:cNvPr id="1" name=""/>
        <p:cNvGrpSpPr/>
        <p:nvPr/>
      </p:nvGrpSpPr>
      <p:grpSpPr>
        <a:xfrm>
          <a:off x="0" y="0"/>
          <a:ext cx="0" cy="0"/>
          <a:chOff x="0" y="0"/>
          <a:chExt cx="0" cy="0"/>
        </a:xfrm>
      </p:grpSpPr>
      <p:pic>
        <p:nvPicPr>
          <p:cNvPr id="1027" name="Picture 3" descr="D:\КПИ\works\_ДНВР\Брендбук КПИ\Ресурс 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06113" y="1282727"/>
            <a:ext cx="4531775" cy="257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6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лайд (варіант 1)">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xmlns="" id="{CD0114C3-B8CB-41F7-B04D-BDF53C237570}"/>
              </a:ext>
            </a:extLst>
          </p:cNvPr>
          <p:cNvSpPr/>
          <p:nvPr userDrawn="1"/>
        </p:nvSpPr>
        <p:spPr>
          <a:xfrm>
            <a:off x="0" y="4611943"/>
            <a:ext cx="9144000" cy="531557"/>
          </a:xfrm>
          <a:prstGeom prst="rect">
            <a:avLst/>
          </a:prstGeom>
          <a:solidFill>
            <a:srgbClr val="1B3A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uk-UA"/>
          </a:p>
        </p:txBody>
      </p:sp>
      <p:sp>
        <p:nvSpPr>
          <p:cNvPr id="5" name="Місце для тексту 8">
            <a:extLst>
              <a:ext uri="{FF2B5EF4-FFF2-40B4-BE49-F238E27FC236}">
                <a16:creationId xmlns:a16="http://schemas.microsoft.com/office/drawing/2014/main" xmlns="" id="{94C71DEB-74A9-4A63-980D-DAEEF7A42127}"/>
              </a:ext>
            </a:extLst>
          </p:cNvPr>
          <p:cNvSpPr>
            <a:spLocks noGrp="1"/>
          </p:cNvSpPr>
          <p:nvPr>
            <p:ph type="body" sz="quarter" idx="11" hasCustomPrompt="1"/>
          </p:nvPr>
        </p:nvSpPr>
        <p:spPr>
          <a:xfrm>
            <a:off x="328415" y="323254"/>
            <a:ext cx="5513640" cy="706245"/>
          </a:xfrm>
        </p:spPr>
        <p:txBody>
          <a:bodyPr>
            <a:normAutofit/>
          </a:bodyPr>
          <a:lstStyle>
            <a:lvl1pPr marL="0" indent="0">
              <a:lnSpc>
                <a:spcPct val="85000"/>
              </a:lnSpc>
              <a:spcBef>
                <a:spcPts val="0"/>
              </a:spcBef>
              <a:buNone/>
              <a:defRPr sz="2400" b="1" cap="all" baseline="0">
                <a:solidFill>
                  <a:srgbClr val="1B3A6E"/>
                </a:solidFill>
                <a:latin typeface="Exo 2" panose="00000500000000000000" pitchFamily="2" charset="-52"/>
              </a:defRPr>
            </a:lvl1pPr>
          </a:lstStyle>
          <a:p>
            <a:pPr lvl="0"/>
            <a:r>
              <a:rPr lang="uk-UA" dirty="0"/>
              <a:t>ВІДРЕДАГУЙТЕ ТЕКСТ ЗАГОЛОВКУ</a:t>
            </a:r>
          </a:p>
        </p:txBody>
      </p:sp>
      <p:sp>
        <p:nvSpPr>
          <p:cNvPr id="8"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2" hasCustomPrompt="1"/>
          </p:nvPr>
        </p:nvSpPr>
        <p:spPr>
          <a:xfrm>
            <a:off x="334824" y="1040328"/>
            <a:ext cx="7417217" cy="311894"/>
          </a:xfrm>
        </p:spPr>
        <p:txBody>
          <a:bodyPr>
            <a:noAutofit/>
          </a:bodyPr>
          <a:lstStyle>
            <a:lvl1pPr marL="0" indent="0">
              <a:buNone/>
              <a:defRPr sz="1800" b="1" baseline="0">
                <a:solidFill>
                  <a:srgbClr val="1B3A6E"/>
                </a:solidFill>
                <a:latin typeface="Exo 2" panose="00000500000000000000" pitchFamily="2" charset="-52"/>
              </a:defRPr>
            </a:lvl1pPr>
          </a:lstStyle>
          <a:p>
            <a:pPr lvl="0"/>
            <a:r>
              <a:rPr lang="uk-UA" dirty="0"/>
              <a:t>Відредагуйте підзаголовок  або приберіть його</a:t>
            </a:r>
          </a:p>
        </p:txBody>
      </p:sp>
      <p:sp>
        <p:nvSpPr>
          <p:cNvPr id="10"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3" hasCustomPrompt="1"/>
          </p:nvPr>
        </p:nvSpPr>
        <p:spPr>
          <a:xfrm>
            <a:off x="340162" y="1494332"/>
            <a:ext cx="7417217" cy="311894"/>
          </a:xfrm>
        </p:spPr>
        <p:txBody>
          <a:bodyPr>
            <a:normAutofit/>
          </a:bodyPr>
          <a:lstStyle>
            <a:lvl1pPr marL="0" indent="0">
              <a:buNone/>
              <a:defRPr sz="1400" b="0" baseline="0">
                <a:solidFill>
                  <a:schemeClr val="tx1"/>
                </a:solidFill>
                <a:latin typeface="Exo 2" panose="00000500000000000000" pitchFamily="2" charset="-52"/>
              </a:defRPr>
            </a:lvl1pPr>
          </a:lstStyle>
          <a:p>
            <a:pPr lvl="0"/>
            <a:r>
              <a:rPr lang="uk-UA" dirty="0"/>
              <a:t>Відредагуйте текст слайду або вставте нове текстове поле</a:t>
            </a:r>
          </a:p>
        </p:txBody>
      </p:sp>
      <p:pic>
        <p:nvPicPr>
          <p:cNvPr id="7" name="Рисунок 6">
            <a:extLst>
              <a:ext uri="{FF2B5EF4-FFF2-40B4-BE49-F238E27FC236}">
                <a16:creationId xmlns:a16="http://schemas.microsoft.com/office/drawing/2014/main" xmlns="" id="{F5677773-CACD-4264-8FC3-1F3448254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778" y="4676873"/>
            <a:ext cx="297696" cy="398253"/>
          </a:xfrm>
          <a:prstGeom prst="rect">
            <a:avLst/>
          </a:prstGeom>
        </p:spPr>
      </p:pic>
      <p:sp>
        <p:nvSpPr>
          <p:cNvPr id="11" name="TextBox 10">
            <a:extLst>
              <a:ext uri="{FF2B5EF4-FFF2-40B4-BE49-F238E27FC236}">
                <a16:creationId xmlns:a16="http://schemas.microsoft.com/office/drawing/2014/main" xmlns="" id="{4015EB4B-6CCC-4BD0-82C7-3B4BE67B3336}"/>
              </a:ext>
            </a:extLst>
          </p:cNvPr>
          <p:cNvSpPr txBox="1"/>
          <p:nvPr userDrawn="1"/>
        </p:nvSpPr>
        <p:spPr>
          <a:xfrm>
            <a:off x="672641" y="4714417"/>
            <a:ext cx="3213860" cy="323165"/>
          </a:xfrm>
          <a:prstGeom prst="rect">
            <a:avLst/>
          </a:prstGeom>
          <a:noFill/>
        </p:spPr>
        <p:txBody>
          <a:bodyPr wrap="none" lIns="68580" tIns="34290" rIns="68580" bIns="34290" rtlCol="0">
            <a:spAutoFit/>
          </a:bodyPr>
          <a:lstStyle/>
          <a:p>
            <a:r>
              <a:rPr lang="uk-UA" sz="800" b="1" dirty="0">
                <a:solidFill>
                  <a:schemeClr val="bg1"/>
                </a:solidFill>
                <a:latin typeface="Exo 2" panose="00000500000000000000" pitchFamily="2" charset="-52"/>
              </a:rPr>
              <a:t>Національний технічний університет України</a:t>
            </a:r>
            <a:r>
              <a:rPr lang="en-US" sz="800" b="1" dirty="0">
                <a:solidFill>
                  <a:schemeClr val="bg1"/>
                </a:solidFill>
                <a:latin typeface="Exo 2" panose="00000500000000000000" pitchFamily="2" charset="-52"/>
              </a:rPr>
              <a:t/>
            </a:r>
            <a:br>
              <a:rPr lang="en-US" sz="800" b="1" dirty="0">
                <a:solidFill>
                  <a:schemeClr val="bg1"/>
                </a:solidFill>
                <a:latin typeface="Exo 2" panose="00000500000000000000" pitchFamily="2" charset="-52"/>
              </a:rPr>
            </a:br>
            <a:r>
              <a:rPr lang="uk-UA" sz="800" b="1" dirty="0">
                <a:solidFill>
                  <a:schemeClr val="bg1"/>
                </a:solidFill>
                <a:latin typeface="Exo 2" panose="00000500000000000000" pitchFamily="2" charset="-52"/>
              </a:rPr>
              <a:t>«Київський політехнічний інститут імені Ігоря Сікорського»</a:t>
            </a:r>
            <a:endParaRPr lang="uk-UA" sz="800" dirty="0"/>
          </a:p>
        </p:txBody>
      </p:sp>
    </p:spTree>
    <p:extLst>
      <p:ext uri="{BB962C8B-B14F-4D97-AF65-F5344CB8AC3E}">
        <p14:creationId xmlns:p14="http://schemas.microsoft.com/office/powerpoint/2010/main" val="287574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лайд (варіант 2)">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xmlns="" id="{CD0114C3-B8CB-41F7-B04D-BDF53C237570}"/>
              </a:ext>
            </a:extLst>
          </p:cNvPr>
          <p:cNvSpPr/>
          <p:nvPr userDrawn="1"/>
        </p:nvSpPr>
        <p:spPr>
          <a:xfrm>
            <a:off x="0" y="4755054"/>
            <a:ext cx="9144000" cy="388446"/>
          </a:xfrm>
          <a:prstGeom prst="rect">
            <a:avLst/>
          </a:prstGeom>
          <a:solidFill>
            <a:srgbClr val="1B3A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uk-UA"/>
          </a:p>
        </p:txBody>
      </p:sp>
      <p:sp>
        <p:nvSpPr>
          <p:cNvPr id="5" name="Місце для тексту 8">
            <a:extLst>
              <a:ext uri="{FF2B5EF4-FFF2-40B4-BE49-F238E27FC236}">
                <a16:creationId xmlns:a16="http://schemas.microsoft.com/office/drawing/2014/main" xmlns="" id="{94C71DEB-74A9-4A63-980D-DAEEF7A42127}"/>
              </a:ext>
            </a:extLst>
          </p:cNvPr>
          <p:cNvSpPr>
            <a:spLocks noGrp="1"/>
          </p:cNvSpPr>
          <p:nvPr>
            <p:ph type="body" sz="quarter" idx="11" hasCustomPrompt="1"/>
          </p:nvPr>
        </p:nvSpPr>
        <p:spPr>
          <a:xfrm>
            <a:off x="328415" y="323253"/>
            <a:ext cx="5513640" cy="706245"/>
          </a:xfrm>
        </p:spPr>
        <p:txBody>
          <a:bodyPr>
            <a:normAutofit/>
          </a:bodyPr>
          <a:lstStyle>
            <a:lvl1pPr marL="0" indent="0">
              <a:lnSpc>
                <a:spcPct val="85000"/>
              </a:lnSpc>
              <a:spcBef>
                <a:spcPts val="0"/>
              </a:spcBef>
              <a:buNone/>
              <a:defRPr sz="2400" b="1" cap="all" baseline="0">
                <a:solidFill>
                  <a:srgbClr val="1B3A6E"/>
                </a:solidFill>
                <a:latin typeface="Exo 2" panose="00000500000000000000" pitchFamily="2" charset="-52"/>
              </a:defRPr>
            </a:lvl1pPr>
          </a:lstStyle>
          <a:p>
            <a:pPr lvl="0"/>
            <a:r>
              <a:rPr lang="uk-UA" dirty="0"/>
              <a:t>ВІДРЕДАГУЙТЕ ТЕКСТ ЗАГОЛОВКУ</a:t>
            </a:r>
          </a:p>
        </p:txBody>
      </p:sp>
      <p:sp>
        <p:nvSpPr>
          <p:cNvPr id="8"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2" hasCustomPrompt="1"/>
          </p:nvPr>
        </p:nvSpPr>
        <p:spPr>
          <a:xfrm>
            <a:off x="334824" y="1040328"/>
            <a:ext cx="7417217" cy="311894"/>
          </a:xfrm>
        </p:spPr>
        <p:txBody>
          <a:bodyPr>
            <a:noAutofit/>
          </a:bodyPr>
          <a:lstStyle>
            <a:lvl1pPr marL="0" indent="0">
              <a:buNone/>
              <a:defRPr sz="1800" b="1" baseline="0">
                <a:solidFill>
                  <a:srgbClr val="1B3A6E"/>
                </a:solidFill>
                <a:latin typeface="Exo 2" panose="00000500000000000000" pitchFamily="2" charset="-52"/>
              </a:defRPr>
            </a:lvl1pPr>
          </a:lstStyle>
          <a:p>
            <a:pPr lvl="0"/>
            <a:r>
              <a:rPr lang="uk-UA" dirty="0"/>
              <a:t>Відредагуйте підзаголовок  або приберіть його</a:t>
            </a:r>
          </a:p>
        </p:txBody>
      </p:sp>
      <p:sp>
        <p:nvSpPr>
          <p:cNvPr id="10"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3" hasCustomPrompt="1"/>
          </p:nvPr>
        </p:nvSpPr>
        <p:spPr>
          <a:xfrm>
            <a:off x="340162" y="1494332"/>
            <a:ext cx="7417217" cy="311894"/>
          </a:xfrm>
        </p:spPr>
        <p:txBody>
          <a:bodyPr>
            <a:normAutofit/>
          </a:bodyPr>
          <a:lstStyle>
            <a:lvl1pPr marL="0" indent="0">
              <a:buNone/>
              <a:defRPr sz="1400" b="0" baseline="0">
                <a:solidFill>
                  <a:schemeClr val="tx1"/>
                </a:solidFill>
                <a:latin typeface="Exo 2" panose="00000500000000000000" pitchFamily="2" charset="-52"/>
              </a:defRPr>
            </a:lvl1pPr>
          </a:lstStyle>
          <a:p>
            <a:pPr lvl="0"/>
            <a:r>
              <a:rPr lang="uk-UA" dirty="0"/>
              <a:t>Відредагуйте текст слайду або вставте нове текстове поле</a:t>
            </a:r>
          </a:p>
        </p:txBody>
      </p:sp>
      <p:sp>
        <p:nvSpPr>
          <p:cNvPr id="13" name="TextBox 12">
            <a:extLst>
              <a:ext uri="{FF2B5EF4-FFF2-40B4-BE49-F238E27FC236}">
                <a16:creationId xmlns:a16="http://schemas.microsoft.com/office/drawing/2014/main" xmlns="" id="{4015EB4B-6CCC-4BD0-82C7-3B4BE67B3336}"/>
              </a:ext>
            </a:extLst>
          </p:cNvPr>
          <p:cNvSpPr txBox="1"/>
          <p:nvPr userDrawn="1"/>
        </p:nvSpPr>
        <p:spPr>
          <a:xfrm>
            <a:off x="921410" y="4818324"/>
            <a:ext cx="7288391" cy="207749"/>
          </a:xfrm>
          <a:prstGeom prst="rect">
            <a:avLst/>
          </a:prstGeom>
          <a:noFill/>
        </p:spPr>
        <p:txBody>
          <a:bodyPr wrap="square" lIns="68580" tIns="34290" rIns="68580" bIns="34290" rtlCol="0">
            <a:spAutoFit/>
          </a:bodyPr>
          <a:lstStyle/>
          <a:p>
            <a:r>
              <a:rPr lang="uk-UA" sz="900" b="1" dirty="0">
                <a:solidFill>
                  <a:schemeClr val="bg1"/>
                </a:solidFill>
                <a:latin typeface="Exo 2" panose="00000500000000000000" pitchFamily="2" charset="-52"/>
              </a:rPr>
              <a:t>Національний технічний університет України «Київський політехнічний інститут імені Ігоря Сікорського»</a:t>
            </a:r>
            <a:endParaRPr lang="uk-UA" sz="900" dirty="0">
              <a:solidFill>
                <a:schemeClr val="bg1"/>
              </a:solidFill>
            </a:endParaRPr>
          </a:p>
        </p:txBody>
      </p:sp>
      <p:pic>
        <p:nvPicPr>
          <p:cNvPr id="14" name="Рисунок 13">
            <a:extLst>
              <a:ext uri="{FF2B5EF4-FFF2-40B4-BE49-F238E27FC236}">
                <a16:creationId xmlns:a16="http://schemas.microsoft.com/office/drawing/2014/main" xmlns="" id="{86876A61-F7D5-4266-8A3C-CCEB689246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476" y="4431571"/>
            <a:ext cx="483610" cy="646966"/>
          </a:xfrm>
          <a:prstGeom prst="rect">
            <a:avLst/>
          </a:prstGeom>
        </p:spPr>
      </p:pic>
      <p:pic>
        <p:nvPicPr>
          <p:cNvPr id="15" name="Рисунок 14">
            <a:extLst>
              <a:ext uri="{FF2B5EF4-FFF2-40B4-BE49-F238E27FC236}">
                <a16:creationId xmlns:a16="http://schemas.microsoft.com/office/drawing/2014/main" xmlns="" id="{557609B2-75EE-43E9-961C-472E6BC6D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0706" y="4479309"/>
            <a:ext cx="377149" cy="551491"/>
          </a:xfrm>
          <a:prstGeom prst="rect">
            <a:avLst/>
          </a:prstGeom>
        </p:spPr>
      </p:pic>
    </p:spTree>
    <p:extLst>
      <p:ext uri="{BB962C8B-B14F-4D97-AF65-F5344CB8AC3E}">
        <p14:creationId xmlns:p14="http://schemas.microsoft.com/office/powerpoint/2010/main" val="24750738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варіант 3)">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xmlns="" id="{CD0114C3-B8CB-41F7-B04D-BDF53C237570}"/>
              </a:ext>
            </a:extLst>
          </p:cNvPr>
          <p:cNvSpPr/>
          <p:nvPr userDrawn="1"/>
        </p:nvSpPr>
        <p:spPr>
          <a:xfrm>
            <a:off x="0" y="4755054"/>
            <a:ext cx="9144000" cy="388446"/>
          </a:xfrm>
          <a:prstGeom prst="rect">
            <a:avLst/>
          </a:prstGeom>
          <a:solidFill>
            <a:srgbClr val="1B3A6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uk-UA"/>
          </a:p>
        </p:txBody>
      </p:sp>
      <p:sp>
        <p:nvSpPr>
          <p:cNvPr id="5" name="Місце для тексту 8">
            <a:extLst>
              <a:ext uri="{FF2B5EF4-FFF2-40B4-BE49-F238E27FC236}">
                <a16:creationId xmlns:a16="http://schemas.microsoft.com/office/drawing/2014/main" xmlns="" id="{94C71DEB-74A9-4A63-980D-DAEEF7A42127}"/>
              </a:ext>
            </a:extLst>
          </p:cNvPr>
          <p:cNvSpPr>
            <a:spLocks noGrp="1"/>
          </p:cNvSpPr>
          <p:nvPr>
            <p:ph type="body" sz="quarter" idx="11" hasCustomPrompt="1"/>
          </p:nvPr>
        </p:nvSpPr>
        <p:spPr>
          <a:xfrm>
            <a:off x="328415" y="323253"/>
            <a:ext cx="5513640" cy="706245"/>
          </a:xfrm>
        </p:spPr>
        <p:txBody>
          <a:bodyPr>
            <a:normAutofit/>
          </a:bodyPr>
          <a:lstStyle>
            <a:lvl1pPr marL="0" indent="0">
              <a:lnSpc>
                <a:spcPct val="85000"/>
              </a:lnSpc>
              <a:spcBef>
                <a:spcPts val="0"/>
              </a:spcBef>
              <a:buNone/>
              <a:defRPr sz="2400" b="1" cap="all" baseline="0">
                <a:solidFill>
                  <a:srgbClr val="1B3A6E"/>
                </a:solidFill>
                <a:latin typeface="Exo 2" panose="00000500000000000000" pitchFamily="2" charset="-52"/>
              </a:defRPr>
            </a:lvl1pPr>
          </a:lstStyle>
          <a:p>
            <a:pPr lvl="0"/>
            <a:r>
              <a:rPr lang="uk-UA" dirty="0"/>
              <a:t>ВІДРЕДАГУЙТЕ ТЕКСТ ЗАГОЛОВКУ</a:t>
            </a:r>
          </a:p>
        </p:txBody>
      </p:sp>
      <p:sp>
        <p:nvSpPr>
          <p:cNvPr id="8"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2" hasCustomPrompt="1"/>
          </p:nvPr>
        </p:nvSpPr>
        <p:spPr>
          <a:xfrm>
            <a:off x="334824" y="1040328"/>
            <a:ext cx="7417217" cy="311894"/>
          </a:xfrm>
        </p:spPr>
        <p:txBody>
          <a:bodyPr>
            <a:noAutofit/>
          </a:bodyPr>
          <a:lstStyle>
            <a:lvl1pPr marL="0" indent="0">
              <a:buNone/>
              <a:defRPr sz="1800" b="1" baseline="0">
                <a:solidFill>
                  <a:srgbClr val="1B3A6E"/>
                </a:solidFill>
                <a:latin typeface="Exo 2" panose="00000500000000000000" pitchFamily="2" charset="-52"/>
              </a:defRPr>
            </a:lvl1pPr>
          </a:lstStyle>
          <a:p>
            <a:pPr lvl="0"/>
            <a:r>
              <a:rPr lang="uk-UA" dirty="0"/>
              <a:t>Відредагуйте підзаголовок  або приберіть його</a:t>
            </a:r>
          </a:p>
        </p:txBody>
      </p:sp>
      <p:sp>
        <p:nvSpPr>
          <p:cNvPr id="10"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3" hasCustomPrompt="1"/>
          </p:nvPr>
        </p:nvSpPr>
        <p:spPr>
          <a:xfrm>
            <a:off x="340162" y="1494332"/>
            <a:ext cx="7417217" cy="311894"/>
          </a:xfrm>
        </p:spPr>
        <p:txBody>
          <a:bodyPr>
            <a:normAutofit/>
          </a:bodyPr>
          <a:lstStyle>
            <a:lvl1pPr marL="0" indent="0">
              <a:buNone/>
              <a:defRPr sz="1400" b="0" baseline="0">
                <a:solidFill>
                  <a:schemeClr val="tx1"/>
                </a:solidFill>
                <a:latin typeface="Exo 2" panose="00000500000000000000" pitchFamily="2" charset="-52"/>
              </a:defRPr>
            </a:lvl1pPr>
          </a:lstStyle>
          <a:p>
            <a:pPr lvl="0"/>
            <a:r>
              <a:rPr lang="uk-UA" dirty="0"/>
              <a:t>Відредагуйте текст слайду або вставте нове текстове поле</a:t>
            </a:r>
          </a:p>
        </p:txBody>
      </p:sp>
      <p:grpSp>
        <p:nvGrpSpPr>
          <p:cNvPr id="2" name="Группа 1"/>
          <p:cNvGrpSpPr/>
          <p:nvPr userDrawn="1"/>
        </p:nvGrpSpPr>
        <p:grpSpPr>
          <a:xfrm>
            <a:off x="8211852" y="4425177"/>
            <a:ext cx="483610" cy="646966"/>
            <a:chOff x="8296291" y="4126103"/>
            <a:chExt cx="662832" cy="886727"/>
          </a:xfrm>
        </p:grpSpPr>
        <p:pic>
          <p:nvPicPr>
            <p:cNvPr id="9" name="Рисунок 8">
              <a:extLst>
                <a:ext uri="{FF2B5EF4-FFF2-40B4-BE49-F238E27FC236}">
                  <a16:creationId xmlns:a16="http://schemas.microsoft.com/office/drawing/2014/main" xmlns="" id="{86876A61-F7D5-4266-8A3C-CCEB689246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6291" y="4126103"/>
              <a:ext cx="662832" cy="886727"/>
            </a:xfrm>
            <a:prstGeom prst="rect">
              <a:avLst/>
            </a:prstGeom>
          </p:spPr>
        </p:pic>
        <p:pic>
          <p:nvPicPr>
            <p:cNvPr id="12" name="Рисунок 11">
              <a:extLst>
                <a:ext uri="{FF2B5EF4-FFF2-40B4-BE49-F238E27FC236}">
                  <a16:creationId xmlns:a16="http://schemas.microsoft.com/office/drawing/2014/main" xmlns="" id="{557609B2-75EE-43E9-961C-472E6BC6D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9248" y="4191533"/>
              <a:ext cx="516917" cy="755869"/>
            </a:xfrm>
            <a:prstGeom prst="rect">
              <a:avLst/>
            </a:prstGeom>
          </p:spPr>
        </p:pic>
      </p:grpSp>
      <p:sp>
        <p:nvSpPr>
          <p:cNvPr id="13" name="TextBox 12">
            <a:extLst>
              <a:ext uri="{FF2B5EF4-FFF2-40B4-BE49-F238E27FC236}">
                <a16:creationId xmlns:a16="http://schemas.microsoft.com/office/drawing/2014/main" xmlns="" id="{4015EB4B-6CCC-4BD0-82C7-3B4BE67B3336}"/>
              </a:ext>
            </a:extLst>
          </p:cNvPr>
          <p:cNvSpPr txBox="1"/>
          <p:nvPr userDrawn="1"/>
        </p:nvSpPr>
        <p:spPr>
          <a:xfrm>
            <a:off x="346529" y="4835698"/>
            <a:ext cx="7288391" cy="215444"/>
          </a:xfrm>
          <a:prstGeom prst="rect">
            <a:avLst/>
          </a:prstGeom>
          <a:noFill/>
        </p:spPr>
        <p:txBody>
          <a:bodyPr wrap="square" lIns="68580" tIns="34290" rIns="68580" bIns="34290" rtlCol="0">
            <a:spAutoFit/>
          </a:bodyPr>
          <a:lstStyle/>
          <a:p>
            <a:r>
              <a:rPr lang="uk-UA" sz="900" b="1" dirty="0">
                <a:solidFill>
                  <a:schemeClr val="bg1"/>
                </a:solidFill>
                <a:latin typeface="Exo 2" panose="00000500000000000000" pitchFamily="2" charset="-52"/>
              </a:rPr>
              <a:t>Національний технічний університет України «Київський політехнічний інститут імені Ігоря Сікорського»</a:t>
            </a:r>
            <a:endParaRPr lang="uk-UA" sz="900" dirty="0">
              <a:solidFill>
                <a:schemeClr val="bg1"/>
              </a:solidFill>
            </a:endParaRPr>
          </a:p>
        </p:txBody>
      </p:sp>
    </p:spTree>
    <p:extLst>
      <p:ext uri="{BB962C8B-B14F-4D97-AF65-F5344CB8AC3E}">
        <p14:creationId xmlns:p14="http://schemas.microsoft.com/office/powerpoint/2010/main" val="18173220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лайд (варіант 4)">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F5677773-CACD-4264-8FC3-1F3448254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8542" y="4189155"/>
            <a:ext cx="615078" cy="822842"/>
          </a:xfrm>
          <a:prstGeom prst="rect">
            <a:avLst/>
          </a:prstGeom>
        </p:spPr>
      </p:pic>
      <p:pic>
        <p:nvPicPr>
          <p:cNvPr id="8" name="Рисунок 7">
            <a:extLst>
              <a:ext uri="{FF2B5EF4-FFF2-40B4-BE49-F238E27FC236}">
                <a16:creationId xmlns:a16="http://schemas.microsoft.com/office/drawing/2014/main" xmlns="" id="{F64A52D9-717C-47D9-A6A0-08FC2D02D8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87" y="4534779"/>
            <a:ext cx="296688" cy="433838"/>
          </a:xfrm>
          <a:prstGeom prst="rect">
            <a:avLst/>
          </a:prstGeom>
        </p:spPr>
      </p:pic>
      <p:sp>
        <p:nvSpPr>
          <p:cNvPr id="11" name="TextBox 10">
            <a:extLst>
              <a:ext uri="{FF2B5EF4-FFF2-40B4-BE49-F238E27FC236}">
                <a16:creationId xmlns:a16="http://schemas.microsoft.com/office/drawing/2014/main" xmlns="" id="{ABC27870-0C84-4FEB-AF83-6CCC33FC83AA}"/>
              </a:ext>
            </a:extLst>
          </p:cNvPr>
          <p:cNvSpPr txBox="1"/>
          <p:nvPr userDrawn="1"/>
        </p:nvSpPr>
        <p:spPr>
          <a:xfrm>
            <a:off x="571075" y="4578573"/>
            <a:ext cx="3489177" cy="346249"/>
          </a:xfrm>
          <a:prstGeom prst="rect">
            <a:avLst/>
          </a:prstGeom>
          <a:noFill/>
        </p:spPr>
        <p:txBody>
          <a:bodyPr wrap="none" lIns="68580" tIns="34290" rIns="68580" bIns="34290" rtlCol="0">
            <a:spAutoFit/>
          </a:bodyPr>
          <a:lstStyle/>
          <a:p>
            <a:r>
              <a:rPr lang="uk-UA" sz="900" b="1" dirty="0">
                <a:solidFill>
                  <a:srgbClr val="1B3A6E"/>
                </a:solidFill>
                <a:latin typeface="Exo 2" panose="00000500000000000000" pitchFamily="2" charset="-52"/>
              </a:rPr>
              <a:t>Національний технічний університет України</a:t>
            </a:r>
            <a:r>
              <a:rPr lang="en-US" sz="900" b="1" dirty="0">
                <a:solidFill>
                  <a:srgbClr val="1B3A6E"/>
                </a:solidFill>
                <a:latin typeface="Exo 2" panose="00000500000000000000" pitchFamily="2" charset="-52"/>
              </a:rPr>
              <a:t/>
            </a:r>
            <a:br>
              <a:rPr lang="en-US" sz="900" b="1" dirty="0">
                <a:solidFill>
                  <a:srgbClr val="1B3A6E"/>
                </a:solidFill>
                <a:latin typeface="Exo 2" panose="00000500000000000000" pitchFamily="2" charset="-52"/>
              </a:rPr>
            </a:br>
            <a:r>
              <a:rPr lang="uk-UA" sz="900" b="1" dirty="0">
                <a:solidFill>
                  <a:srgbClr val="1B3A6E"/>
                </a:solidFill>
                <a:latin typeface="Exo 2" panose="00000500000000000000" pitchFamily="2" charset="-52"/>
              </a:rPr>
              <a:t>«Київський політехнічний інститут імені Ігоря Сікорського»</a:t>
            </a:r>
            <a:endParaRPr lang="uk-UA" sz="900" b="1" dirty="0">
              <a:solidFill>
                <a:srgbClr val="1B3A6E"/>
              </a:solidFill>
            </a:endParaRPr>
          </a:p>
        </p:txBody>
      </p:sp>
    </p:spTree>
    <p:extLst>
      <p:ext uri="{BB962C8B-B14F-4D97-AF65-F5344CB8AC3E}">
        <p14:creationId xmlns:p14="http://schemas.microsoft.com/office/powerpoint/2010/main" val="427163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лайд (варіант 5)">
    <p:spTree>
      <p:nvGrpSpPr>
        <p:cNvPr id="1" name=""/>
        <p:cNvGrpSpPr/>
        <p:nvPr/>
      </p:nvGrpSpPr>
      <p:grpSpPr>
        <a:xfrm>
          <a:off x="0" y="0"/>
          <a:ext cx="0" cy="0"/>
          <a:chOff x="0" y="0"/>
          <a:chExt cx="0" cy="0"/>
        </a:xfrm>
      </p:grpSpPr>
      <p:sp>
        <p:nvSpPr>
          <p:cNvPr id="5" name="Місце для тексту 8">
            <a:extLst>
              <a:ext uri="{FF2B5EF4-FFF2-40B4-BE49-F238E27FC236}">
                <a16:creationId xmlns:a16="http://schemas.microsoft.com/office/drawing/2014/main" xmlns="" id="{94C71DEB-74A9-4A63-980D-DAEEF7A42127}"/>
              </a:ext>
            </a:extLst>
          </p:cNvPr>
          <p:cNvSpPr>
            <a:spLocks noGrp="1"/>
          </p:cNvSpPr>
          <p:nvPr>
            <p:ph type="body" sz="quarter" idx="11" hasCustomPrompt="1"/>
          </p:nvPr>
        </p:nvSpPr>
        <p:spPr>
          <a:xfrm>
            <a:off x="328415" y="323253"/>
            <a:ext cx="5513640" cy="706245"/>
          </a:xfrm>
        </p:spPr>
        <p:txBody>
          <a:bodyPr>
            <a:normAutofit/>
          </a:bodyPr>
          <a:lstStyle>
            <a:lvl1pPr marL="0" indent="0">
              <a:lnSpc>
                <a:spcPct val="85000"/>
              </a:lnSpc>
              <a:spcBef>
                <a:spcPts val="0"/>
              </a:spcBef>
              <a:buNone/>
              <a:defRPr sz="2400" b="1" cap="all" baseline="0">
                <a:solidFill>
                  <a:srgbClr val="1B3A6E"/>
                </a:solidFill>
                <a:latin typeface="Exo 2" panose="00000500000000000000" pitchFamily="2" charset="-52"/>
              </a:defRPr>
            </a:lvl1pPr>
          </a:lstStyle>
          <a:p>
            <a:pPr lvl="0"/>
            <a:r>
              <a:rPr lang="uk-UA" dirty="0"/>
              <a:t>ВІДРЕДАГУЙТЕ ТЕКСТ ЗАГОЛОВКУ</a:t>
            </a:r>
          </a:p>
        </p:txBody>
      </p:sp>
      <p:sp>
        <p:nvSpPr>
          <p:cNvPr id="8"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2" hasCustomPrompt="1"/>
          </p:nvPr>
        </p:nvSpPr>
        <p:spPr>
          <a:xfrm>
            <a:off x="334824" y="1040328"/>
            <a:ext cx="7417217" cy="311894"/>
          </a:xfrm>
        </p:spPr>
        <p:txBody>
          <a:bodyPr>
            <a:noAutofit/>
          </a:bodyPr>
          <a:lstStyle>
            <a:lvl1pPr marL="0" indent="0">
              <a:buNone/>
              <a:defRPr sz="1800" b="1" baseline="0">
                <a:solidFill>
                  <a:srgbClr val="1B3A6E"/>
                </a:solidFill>
                <a:latin typeface="Exo 2" panose="00000500000000000000" pitchFamily="2" charset="-52"/>
              </a:defRPr>
            </a:lvl1pPr>
          </a:lstStyle>
          <a:p>
            <a:pPr lvl="0"/>
            <a:r>
              <a:rPr lang="uk-UA" dirty="0"/>
              <a:t>Відредагуйте підзаголовок  або приберіть його</a:t>
            </a:r>
          </a:p>
        </p:txBody>
      </p:sp>
      <p:sp>
        <p:nvSpPr>
          <p:cNvPr id="10"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3" hasCustomPrompt="1"/>
          </p:nvPr>
        </p:nvSpPr>
        <p:spPr>
          <a:xfrm>
            <a:off x="340162" y="1494332"/>
            <a:ext cx="7417217" cy="311894"/>
          </a:xfrm>
        </p:spPr>
        <p:txBody>
          <a:bodyPr>
            <a:normAutofit/>
          </a:bodyPr>
          <a:lstStyle>
            <a:lvl1pPr marL="0" indent="0">
              <a:buNone/>
              <a:defRPr sz="1400" b="0" baseline="0">
                <a:solidFill>
                  <a:schemeClr val="tx1"/>
                </a:solidFill>
                <a:latin typeface="Exo 2" panose="00000500000000000000" pitchFamily="2" charset="-52"/>
              </a:defRPr>
            </a:lvl1pPr>
          </a:lstStyle>
          <a:p>
            <a:pPr lvl="0"/>
            <a:r>
              <a:rPr lang="uk-UA" dirty="0"/>
              <a:t>Відредагуйте текст слайду або вставте нове текстове поле</a:t>
            </a:r>
          </a:p>
        </p:txBody>
      </p:sp>
      <p:pic>
        <p:nvPicPr>
          <p:cNvPr id="11" name="Рисунок 10">
            <a:extLst>
              <a:ext uri="{FF2B5EF4-FFF2-40B4-BE49-F238E27FC236}">
                <a16:creationId xmlns:a16="http://schemas.microsoft.com/office/drawing/2014/main" xmlns="" id="{F64A52D9-717C-47D9-A6A0-08FC2D02D8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9230" y="4341801"/>
            <a:ext cx="393100" cy="574818"/>
          </a:xfrm>
          <a:prstGeom prst="rect">
            <a:avLst/>
          </a:prstGeom>
        </p:spPr>
      </p:pic>
    </p:spTree>
    <p:extLst>
      <p:ext uri="{BB962C8B-B14F-4D97-AF65-F5344CB8AC3E}">
        <p14:creationId xmlns:p14="http://schemas.microsoft.com/office/powerpoint/2010/main" val="340981842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лайд (варіант 6)">
    <p:bg>
      <p:bgPr>
        <a:solidFill>
          <a:srgbClr val="1B3A6E"/>
        </a:solidFill>
        <a:effectLst/>
      </p:bgPr>
    </p:bg>
    <p:spTree>
      <p:nvGrpSpPr>
        <p:cNvPr id="1" name=""/>
        <p:cNvGrpSpPr/>
        <p:nvPr/>
      </p:nvGrpSpPr>
      <p:grpSpPr>
        <a:xfrm>
          <a:off x="0" y="0"/>
          <a:ext cx="0" cy="0"/>
          <a:chOff x="0" y="0"/>
          <a:chExt cx="0" cy="0"/>
        </a:xfrm>
      </p:grpSpPr>
      <p:sp>
        <p:nvSpPr>
          <p:cNvPr id="5" name="Місце для тексту 8">
            <a:extLst>
              <a:ext uri="{FF2B5EF4-FFF2-40B4-BE49-F238E27FC236}">
                <a16:creationId xmlns:a16="http://schemas.microsoft.com/office/drawing/2014/main" xmlns="" id="{94C71DEB-74A9-4A63-980D-DAEEF7A42127}"/>
              </a:ext>
            </a:extLst>
          </p:cNvPr>
          <p:cNvSpPr>
            <a:spLocks noGrp="1"/>
          </p:cNvSpPr>
          <p:nvPr>
            <p:ph type="body" sz="quarter" idx="11" hasCustomPrompt="1"/>
          </p:nvPr>
        </p:nvSpPr>
        <p:spPr>
          <a:xfrm>
            <a:off x="328415" y="323253"/>
            <a:ext cx="5513640" cy="706245"/>
          </a:xfrm>
        </p:spPr>
        <p:txBody>
          <a:bodyPr>
            <a:normAutofit/>
          </a:bodyPr>
          <a:lstStyle>
            <a:lvl1pPr marL="0" indent="0">
              <a:lnSpc>
                <a:spcPct val="85000"/>
              </a:lnSpc>
              <a:spcBef>
                <a:spcPts val="0"/>
              </a:spcBef>
              <a:buNone/>
              <a:defRPr sz="2400" b="1" cap="all" baseline="0">
                <a:solidFill>
                  <a:schemeClr val="bg1"/>
                </a:solidFill>
                <a:latin typeface="Exo 2" panose="00000500000000000000" pitchFamily="2" charset="-52"/>
              </a:defRPr>
            </a:lvl1pPr>
          </a:lstStyle>
          <a:p>
            <a:pPr lvl="0"/>
            <a:r>
              <a:rPr lang="uk-UA" dirty="0"/>
              <a:t>ВІДРЕДАГУЙТЕ ТЕКСТ ЗАГОЛОВКУ</a:t>
            </a:r>
          </a:p>
        </p:txBody>
      </p:sp>
      <p:sp>
        <p:nvSpPr>
          <p:cNvPr id="8"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2" hasCustomPrompt="1"/>
          </p:nvPr>
        </p:nvSpPr>
        <p:spPr>
          <a:xfrm>
            <a:off x="334824" y="1040328"/>
            <a:ext cx="7417217" cy="311894"/>
          </a:xfrm>
        </p:spPr>
        <p:txBody>
          <a:bodyPr>
            <a:noAutofit/>
          </a:bodyPr>
          <a:lstStyle>
            <a:lvl1pPr marL="0" indent="0">
              <a:buNone/>
              <a:defRPr sz="1800" b="1" baseline="0">
                <a:solidFill>
                  <a:schemeClr val="bg1"/>
                </a:solidFill>
                <a:latin typeface="Exo 2" panose="00000500000000000000" pitchFamily="2" charset="-52"/>
              </a:defRPr>
            </a:lvl1pPr>
          </a:lstStyle>
          <a:p>
            <a:pPr lvl="0"/>
            <a:r>
              <a:rPr lang="uk-UA" dirty="0"/>
              <a:t>Відредагуйте підзаголовок  або приберіть його</a:t>
            </a:r>
          </a:p>
        </p:txBody>
      </p:sp>
      <p:sp>
        <p:nvSpPr>
          <p:cNvPr id="10" name="Місце для тексту 8">
            <a:extLst>
              <a:ext uri="{FF2B5EF4-FFF2-40B4-BE49-F238E27FC236}">
                <a16:creationId xmlns:a16="http://schemas.microsoft.com/office/drawing/2014/main" xmlns="" id="{0690D500-945F-4439-98A0-8C2C10EF2D76}"/>
              </a:ext>
            </a:extLst>
          </p:cNvPr>
          <p:cNvSpPr>
            <a:spLocks noGrp="1"/>
          </p:cNvSpPr>
          <p:nvPr>
            <p:ph type="body" sz="quarter" idx="13" hasCustomPrompt="1"/>
          </p:nvPr>
        </p:nvSpPr>
        <p:spPr>
          <a:xfrm>
            <a:off x="340162" y="1494332"/>
            <a:ext cx="7417217" cy="311894"/>
          </a:xfrm>
        </p:spPr>
        <p:txBody>
          <a:bodyPr>
            <a:normAutofit/>
          </a:bodyPr>
          <a:lstStyle>
            <a:lvl1pPr marL="0" indent="0">
              <a:buNone/>
              <a:defRPr sz="1400" b="0" baseline="0">
                <a:solidFill>
                  <a:schemeClr val="bg1"/>
                </a:solidFill>
                <a:latin typeface="Exo 2" panose="00000500000000000000" pitchFamily="2" charset="-52"/>
              </a:defRPr>
            </a:lvl1pPr>
          </a:lstStyle>
          <a:p>
            <a:pPr lvl="0"/>
            <a:r>
              <a:rPr lang="uk-UA" dirty="0"/>
              <a:t>Відредагуйте текст слайду або вставте нове текстове поле</a:t>
            </a:r>
          </a:p>
        </p:txBody>
      </p:sp>
      <p:pic>
        <p:nvPicPr>
          <p:cNvPr id="6" name="Рисунок 5">
            <a:extLst>
              <a:ext uri="{FF2B5EF4-FFF2-40B4-BE49-F238E27FC236}">
                <a16:creationId xmlns:a16="http://schemas.microsoft.com/office/drawing/2014/main" xmlns="" id="{F5677773-CACD-4264-8FC3-1F3448254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48" y="4341801"/>
            <a:ext cx="429679" cy="574818"/>
          </a:xfrm>
          <a:prstGeom prst="rect">
            <a:avLst/>
          </a:prstGeom>
        </p:spPr>
      </p:pic>
    </p:spTree>
    <p:extLst>
      <p:ext uri="{BB962C8B-B14F-4D97-AF65-F5344CB8AC3E}">
        <p14:creationId xmlns:p14="http://schemas.microsoft.com/office/powerpoint/2010/main" val="30966792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xmlns="" id="{32279328-FA53-4D7A-BCE9-03349729ABFB}"/>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xmlns="" id="{980E75DA-89FC-4BF8-99EC-C09167CF137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uk-UA" dirty="0"/>
              <a:t>Відредагуйте стиль зразка тексту</a:t>
            </a:r>
          </a:p>
          <a:p>
            <a:pPr lvl="1"/>
            <a:r>
              <a:rPr lang="uk-UA" dirty="0"/>
              <a:t>Другий рівень</a:t>
            </a:r>
          </a:p>
          <a:p>
            <a:pPr lvl="2"/>
            <a:r>
              <a:rPr lang="uk-UA" dirty="0"/>
              <a:t>Третій рівень</a:t>
            </a:r>
          </a:p>
          <a:p>
            <a:pPr lvl="3"/>
            <a:r>
              <a:rPr lang="uk-UA" dirty="0"/>
              <a:t>Четвертий рівень</a:t>
            </a:r>
          </a:p>
          <a:p>
            <a:pPr lvl="4"/>
            <a:r>
              <a:rPr lang="uk-UA" dirty="0"/>
              <a:t>П’ятий рівень</a:t>
            </a:r>
          </a:p>
        </p:txBody>
      </p:sp>
      <p:sp>
        <p:nvSpPr>
          <p:cNvPr id="4" name="Місце для дати 3">
            <a:extLst>
              <a:ext uri="{FF2B5EF4-FFF2-40B4-BE49-F238E27FC236}">
                <a16:creationId xmlns:a16="http://schemas.microsoft.com/office/drawing/2014/main" xmlns="" id="{522F5604-C4CE-44B9-9888-FDA854F32A3D}"/>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C177E5DB-DAD9-4015-9815-37961B3C6DF5}" type="datetime1">
              <a:rPr lang="uk-UA" smtClean="0"/>
              <a:pPr/>
              <a:t>15.02.2022</a:t>
            </a:fld>
            <a:endParaRPr lang="uk-UA"/>
          </a:p>
        </p:txBody>
      </p:sp>
      <p:sp>
        <p:nvSpPr>
          <p:cNvPr id="5" name="Місце для нижнього колонтитула 4">
            <a:extLst>
              <a:ext uri="{FF2B5EF4-FFF2-40B4-BE49-F238E27FC236}">
                <a16:creationId xmlns:a16="http://schemas.microsoft.com/office/drawing/2014/main" xmlns="" id="{6FD278C2-61B1-4305-BBB1-9BC8412C3D8B}"/>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xmlns="" id="{3D1C5CEF-D24A-455A-864A-81B0C32B625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A125B78-055B-44A9-8427-3B63AE59F781}" type="slidenum">
              <a:rPr lang="uk-UA" smtClean="0"/>
              <a:pPr/>
              <a:t>‹#›</a:t>
            </a:fld>
            <a:endParaRPr lang="uk-UA"/>
          </a:p>
        </p:txBody>
      </p:sp>
    </p:spTree>
    <p:extLst>
      <p:ext uri="{BB962C8B-B14F-4D97-AF65-F5344CB8AC3E}">
        <p14:creationId xmlns:p14="http://schemas.microsoft.com/office/powerpoint/2010/main" val="1433107236"/>
      </p:ext>
    </p:extLst>
  </p:cSld>
  <p:clrMap bg1="lt1" tx1="dk1" bg2="lt2" tx2="dk2" accent1="accent1" accent2="accent2" accent3="accent3" accent4="accent4" accent5="accent5" accent6="accent6" hlink="hlink" folHlink="folHlink"/>
  <p:sldLayoutIdLst>
    <p:sldLayoutId id="2147483676" r:id="rId1"/>
    <p:sldLayoutId id="2147483667" r:id="rId2"/>
    <p:sldLayoutId id="2147483673" r:id="rId3"/>
    <p:sldLayoutId id="2147483672" r:id="rId4"/>
    <p:sldLayoutId id="2147483671" r:id="rId5"/>
    <p:sldLayoutId id="2147483674" r:id="rId6"/>
    <p:sldLayoutId id="2147483675"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uk-UA"/>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8.jp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1.jpg"/><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5.pn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5.pn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2.jpe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КПИ\ФСП\entrance campaign\_Абитуриент ФСП 2020\флаер ФСП 2020\Безимени-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880" y="-2271336"/>
            <a:ext cx="13060680" cy="87060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КПИ\ФСП\corporate identity\эмблема ФСП\буквы\ФСП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6118" y="1344566"/>
            <a:ext cx="2889794" cy="2044095"/>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2240280" y="-1981199"/>
            <a:ext cx="12603480" cy="8238224"/>
          </a:xfrm>
          <a:prstGeom prst="rect">
            <a:avLst/>
          </a:prstGeom>
          <a:solidFill>
            <a:srgbClr val="1B3A6E">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Текст 13"/>
          <p:cNvSpPr>
            <a:spLocks noGrp="1"/>
          </p:cNvSpPr>
          <p:nvPr>
            <p:ph type="body" sz="quarter" idx="11"/>
          </p:nvPr>
        </p:nvSpPr>
        <p:spPr>
          <a:xfrm>
            <a:off x="2197464" y="3056263"/>
            <a:ext cx="4566193" cy="920735"/>
          </a:xfrm>
        </p:spPr>
        <p:txBody>
          <a:bodyPr>
            <a:noAutofit/>
          </a:bodyPr>
          <a:lstStyle/>
          <a:p>
            <a:pPr algn="ctr">
              <a:lnSpc>
                <a:spcPct val="95000"/>
              </a:lnSpc>
            </a:pPr>
            <a:r>
              <a:rPr lang="ru-RU" dirty="0">
                <a:solidFill>
                  <a:schemeClr val="bg1"/>
                </a:solidFill>
                <a:latin typeface="Arial" panose="020B0604020202020204" pitchFamily="34" charset="0"/>
                <a:cs typeface="Arial" panose="020B0604020202020204" pitchFamily="34" charset="0"/>
              </a:rPr>
              <a:t>Матеріально</a:t>
            </a:r>
            <a:r>
              <a:rPr lang="en-US" dirty="0">
                <a:solidFill>
                  <a:schemeClr val="bg1"/>
                </a:solidFill>
                <a:latin typeface="Arial" panose="020B0604020202020204" pitchFamily="34" charset="0"/>
                <a:cs typeface="Arial" panose="020B0604020202020204" pitchFamily="34" charset="0"/>
              </a:rPr>
              <a:t>-</a:t>
            </a:r>
            <a:r>
              <a:rPr lang="ru-RU" dirty="0" err="1">
                <a:solidFill>
                  <a:schemeClr val="bg1"/>
                </a:solidFill>
                <a:latin typeface="Arial" panose="020B0604020202020204" pitchFamily="34" charset="0"/>
                <a:cs typeface="Arial" panose="020B0604020202020204" pitchFamily="34" charset="0"/>
              </a:rPr>
              <a:t>технічне</a:t>
            </a:r>
            <a:r>
              <a:rPr lang="ru-RU" dirty="0">
                <a:solidFill>
                  <a:schemeClr val="bg1"/>
                </a:solidFill>
                <a:latin typeface="Arial" panose="020B0604020202020204" pitchFamily="34" charset="0"/>
                <a:cs typeface="Arial" panose="020B0604020202020204" pitchFamily="34" charset="0"/>
              </a:rPr>
              <a:t> </a:t>
            </a:r>
            <a:r>
              <a:rPr lang="ru-RU" dirty="0" err="1">
                <a:solidFill>
                  <a:schemeClr val="bg1"/>
                </a:solidFill>
                <a:latin typeface="Arial" panose="020B0604020202020204" pitchFamily="34" charset="0"/>
                <a:cs typeface="Arial" panose="020B0604020202020204" pitchFamily="34" charset="0"/>
              </a:rPr>
              <a:t>забезпечення</a:t>
            </a:r>
            <a:endParaRPr lang="uk-UA" dirty="0">
              <a:solidFill>
                <a:schemeClr val="bg1"/>
              </a:solidFill>
              <a:latin typeface="Arial" panose="020B0604020202020204" pitchFamily="34" charset="0"/>
              <a:cs typeface="Arial" panose="020B0604020202020204" pitchFamily="34" charset="0"/>
            </a:endParaRPr>
          </a:p>
        </p:txBody>
      </p:sp>
      <p:pic>
        <p:nvPicPr>
          <p:cNvPr id="1030" name="Picture 6" descr="D:\КПИ\ФСП\corporate identity\эмблема ФСП\буквы\ФСП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7042" y="1005840"/>
            <a:ext cx="2856556" cy="202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5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ChangeAspect="1"/>
          </p:cNvPicPr>
          <p:nvPr/>
        </p:nvPicPr>
        <p:blipFill rotWithShape="1">
          <a:blip r:embed="rId3" cstate="print">
            <a:extLst>
              <a:ext uri="{28A0092B-C50C-407E-A947-70E740481C1C}">
                <a14:useLocalDpi xmlns:a14="http://schemas.microsoft.com/office/drawing/2010/main" val="0"/>
              </a:ext>
            </a:extLst>
          </a:blip>
          <a:srcRect b="4315"/>
          <a:stretch/>
        </p:blipFill>
        <p:spPr>
          <a:xfrm>
            <a:off x="0" y="1685315"/>
            <a:ext cx="4566145" cy="2924785"/>
          </a:xfrm>
          <a:prstGeom prst="rect">
            <a:avLst/>
          </a:prstGeom>
        </p:spPr>
      </p:pic>
      <p:pic>
        <p:nvPicPr>
          <p:cNvPr id="10" name="Объект 7"/>
          <p:cNvPicPr>
            <a:picLocks noChangeAspect="1"/>
          </p:cNvPicPr>
          <p:nvPr/>
        </p:nvPicPr>
        <p:blipFill rotWithShape="1">
          <a:blip r:embed="rId4" cstate="print">
            <a:extLst>
              <a:ext uri="{28A0092B-C50C-407E-A947-70E740481C1C}">
                <a14:useLocalDpi xmlns:a14="http://schemas.microsoft.com/office/drawing/2010/main" val="0"/>
              </a:ext>
            </a:extLst>
          </a:blip>
          <a:srcRect b="8856"/>
          <a:stretch/>
        </p:blipFill>
        <p:spPr>
          <a:xfrm>
            <a:off x="4561806" y="1814313"/>
            <a:ext cx="4582194" cy="2795787"/>
          </a:xfrm>
          <a:prstGeom prst="rect">
            <a:avLst/>
          </a:prstGeom>
        </p:spPr>
      </p:pic>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Методичні кабінети</a:t>
            </a:r>
          </a:p>
        </p:txBody>
      </p:sp>
      <p:pic>
        <p:nvPicPr>
          <p:cNvPr id="6" name="Объект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049" y="-230944"/>
            <a:ext cx="4566145" cy="2577903"/>
          </a:xfrm>
          <a:prstGeom prst="rect">
            <a:avLst/>
          </a:prstGeom>
        </p:spPr>
      </p:pic>
      <p:pic>
        <p:nvPicPr>
          <p:cNvPr id="8" name="Объект 1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93906" y="-230943"/>
            <a:ext cx="4517996" cy="2577902"/>
          </a:xfrm>
          <a:prstGeom prst="rect">
            <a:avLst/>
          </a:prstGeom>
        </p:spPr>
      </p:pic>
      <p:pic>
        <p:nvPicPr>
          <p:cNvPr id="12" name="Picture 6" descr="D:\КПИ\ФСП\corporate identity\эмблема ФСП\буквы\ФСП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64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Ди\Desktop\DSC074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3175" y="3101340"/>
            <a:ext cx="2263140" cy="15087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Приміщення Відбіркової комісії ФСП</a:t>
            </a:r>
          </a:p>
        </p:txBody>
      </p:sp>
      <p:pic>
        <p:nvPicPr>
          <p:cNvPr id="7"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6913175" cy="4610100"/>
          </a:xfrm>
          <a:prstGeom prst="rect">
            <a:avLst/>
          </a:prstGeom>
        </p:spPr>
      </p:pic>
      <p:pic>
        <p:nvPicPr>
          <p:cNvPr id="9" name="Объект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174" y="1707198"/>
            <a:ext cx="2229734" cy="1486276"/>
          </a:xfrm>
          <a:prstGeom prst="rect">
            <a:avLst/>
          </a:prstGeom>
        </p:spPr>
      </p:pic>
      <p:pic>
        <p:nvPicPr>
          <p:cNvPr id="5126" name="Picture 6" descr="C:\Users\Ди\Desktop\photo_2020-05-18_15-44-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3175" y="0"/>
            <a:ext cx="2276264" cy="17071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КПИ\ФСП\corporate identity\эмблема ФСП\буквы\ФСП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86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Деканат ФСП</a:t>
            </a:r>
          </a:p>
        </p:txBody>
      </p:sp>
      <p:pic>
        <p:nvPicPr>
          <p:cNvPr id="10"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70" y="-19486"/>
            <a:ext cx="8579430" cy="4631858"/>
          </a:xfrm>
          <a:prstGeom prst="rect">
            <a:avLst/>
          </a:prstGeom>
        </p:spPr>
      </p:pic>
      <p:pic>
        <p:nvPicPr>
          <p:cNvPr id="8" name="Объект 4"/>
          <p:cNvPicPr>
            <a:picLocks noChangeAspect="1"/>
          </p:cNvPicPr>
          <p:nvPr/>
        </p:nvPicPr>
        <p:blipFill rotWithShape="1">
          <a:blip r:embed="rId4" cstate="print">
            <a:extLst>
              <a:ext uri="{28A0092B-C50C-407E-A947-70E740481C1C}">
                <a14:useLocalDpi xmlns:a14="http://schemas.microsoft.com/office/drawing/2010/main" val="0"/>
              </a:ext>
            </a:extLst>
          </a:blip>
          <a:srcRect l="15331" r="26306"/>
          <a:stretch/>
        </p:blipFill>
        <p:spPr>
          <a:xfrm>
            <a:off x="-400344" y="202"/>
            <a:ext cx="4037774" cy="4612170"/>
          </a:xfrm>
          <a:prstGeom prst="rect">
            <a:avLst/>
          </a:prstGeom>
        </p:spPr>
      </p:pic>
      <p:pic>
        <p:nvPicPr>
          <p:cNvPr id="11" name="Picture 6" descr="D:\КПИ\ФСП\corporate identity\эмблема ФСП\буквы\ФСП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5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738424"/>
            <a:ext cx="4823460" cy="407845"/>
          </a:xfrm>
        </p:spPr>
        <p:txBody>
          <a:bodyPr/>
          <a:lstStyle/>
          <a:p>
            <a:pPr algn="r">
              <a:spcBef>
                <a:spcPts val="0"/>
              </a:spcBef>
            </a:pPr>
            <a:r>
              <a:rPr lang="uk-UA" dirty="0">
                <a:solidFill>
                  <a:schemeClr val="bg1"/>
                </a:solidFill>
              </a:rPr>
              <a:t>Адміністративне приміщення</a:t>
            </a:r>
          </a:p>
        </p:txBody>
      </p:sp>
      <p:pic>
        <p:nvPicPr>
          <p:cNvPr id="6"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25" y="-7096"/>
            <a:ext cx="6928872" cy="4619248"/>
          </a:xfrm>
          <a:prstGeom prst="rect">
            <a:avLst/>
          </a:prstGeom>
        </p:spPr>
      </p:pic>
      <p:grpSp>
        <p:nvGrpSpPr>
          <p:cNvPr id="4" name="Группа 3"/>
          <p:cNvGrpSpPr/>
          <p:nvPr/>
        </p:nvGrpSpPr>
        <p:grpSpPr>
          <a:xfrm>
            <a:off x="6409347" y="-13820"/>
            <a:ext cx="3163460" cy="4639592"/>
            <a:chOff x="6409347" y="-20144"/>
            <a:chExt cx="3069510" cy="4501808"/>
          </a:xfrm>
        </p:grpSpPr>
        <p:pic>
          <p:nvPicPr>
            <p:cNvPr id="5" name="Объект 4"/>
            <p:cNvPicPr>
              <a:picLocks noChangeAspect="1"/>
            </p:cNvPicPr>
            <p:nvPr/>
          </p:nvPicPr>
          <p:blipFill rotWithShape="1">
            <a:blip r:embed="rId4" cstate="print">
              <a:extLst>
                <a:ext uri="{28A0092B-C50C-407E-A947-70E740481C1C}">
                  <a14:useLocalDpi xmlns:a14="http://schemas.microsoft.com/office/drawing/2010/main" val="0"/>
                </a:ext>
              </a:extLst>
            </a:blip>
            <a:srcRect l="16963"/>
            <a:stretch/>
          </p:blipFill>
          <p:spPr>
            <a:xfrm>
              <a:off x="6409347" y="2017279"/>
              <a:ext cx="3069510" cy="2464385"/>
            </a:xfrm>
            <a:prstGeom prst="rect">
              <a:avLst/>
            </a:prstGeom>
          </p:spPr>
        </p:pic>
        <p:pic>
          <p:nvPicPr>
            <p:cNvPr id="7"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425925" y="-20144"/>
              <a:ext cx="2873148" cy="21548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35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738424"/>
            <a:ext cx="4823460" cy="407845"/>
          </a:xfrm>
        </p:spPr>
        <p:txBody>
          <a:bodyPr/>
          <a:lstStyle/>
          <a:p>
            <a:pPr algn="r">
              <a:spcBef>
                <a:spcPts val="0"/>
              </a:spcBef>
            </a:pPr>
            <a:r>
              <a:rPr lang="uk-UA" dirty="0">
                <a:solidFill>
                  <a:schemeClr val="bg1"/>
                </a:solidFill>
              </a:rPr>
              <a:t>Викладацька</a:t>
            </a:r>
          </a:p>
        </p:txBody>
      </p:sp>
      <p:pic>
        <p:nvPicPr>
          <p:cNvPr id="6" name="Объект 7"/>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524"/>
            <a:ext cx="5770180" cy="4619248"/>
          </a:xfrm>
          <a:prstGeom prst="rect">
            <a:avLst/>
          </a:prstGeom>
        </p:spPr>
      </p:pic>
      <p:grpSp>
        <p:nvGrpSpPr>
          <p:cNvPr id="4" name="Группа 3"/>
          <p:cNvGrpSpPr/>
          <p:nvPr/>
        </p:nvGrpSpPr>
        <p:grpSpPr>
          <a:xfrm>
            <a:off x="5770180" y="-3521"/>
            <a:ext cx="3382215" cy="4639337"/>
            <a:chOff x="6409347" y="-20144"/>
            <a:chExt cx="3069510" cy="4501561"/>
          </a:xfrm>
        </p:grpSpPr>
        <p:pic>
          <p:nvPicPr>
            <p:cNvPr id="5" name="Объект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09347" y="2017525"/>
              <a:ext cx="3069510" cy="2463892"/>
            </a:xfrm>
            <a:prstGeom prst="rect">
              <a:avLst/>
            </a:prstGeom>
          </p:spPr>
        </p:pic>
        <p:pic>
          <p:nvPicPr>
            <p:cNvPr id="7"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409347" y="-20144"/>
              <a:ext cx="3061891" cy="21548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2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852582" y="4730279"/>
            <a:ext cx="4940898" cy="407845"/>
          </a:xfrm>
        </p:spPr>
        <p:txBody>
          <a:bodyPr/>
          <a:lstStyle/>
          <a:p>
            <a:pPr algn="r">
              <a:spcBef>
                <a:spcPts val="0"/>
              </a:spcBef>
            </a:pPr>
            <a:r>
              <a:rPr lang="ru-RU" dirty="0">
                <a:solidFill>
                  <a:schemeClr val="bg1"/>
                </a:solidFill>
              </a:rPr>
              <a:t>Система </a:t>
            </a:r>
            <a:r>
              <a:rPr lang="ru-RU" dirty="0" err="1">
                <a:solidFill>
                  <a:schemeClr val="bg1"/>
                </a:solidFill>
              </a:rPr>
              <a:t>відеоспостереження</a:t>
            </a:r>
            <a:endParaRPr lang="uk-UA" dirty="0">
              <a:solidFill>
                <a:schemeClr val="bg1"/>
              </a:solidFill>
            </a:endParaRPr>
          </a:p>
        </p:txBody>
      </p:sp>
      <p:pic>
        <p:nvPicPr>
          <p:cNvPr id="5" name="Picture 2"/>
          <p:cNvPicPr>
            <a:picLocks noChangeAspect="1" noChangeArrowheads="1"/>
          </p:cNvPicPr>
          <p:nvPr/>
        </p:nvPicPr>
        <p:blipFill>
          <a:blip r:embed="rId3" cstate="print"/>
          <a:srcRect/>
          <a:stretch>
            <a:fillRect/>
          </a:stretch>
        </p:blipFill>
        <p:spPr bwMode="auto">
          <a:xfrm>
            <a:off x="-13856" y="0"/>
            <a:ext cx="6096001" cy="3429003"/>
          </a:xfrm>
          <a:prstGeom prst="rect">
            <a:avLst/>
          </a:prstGeom>
          <a:noFill/>
          <a:ln w="9525">
            <a:noFill/>
            <a:miter lim="800000"/>
            <a:headEnd/>
            <a:tailEnd/>
          </a:ln>
          <a:effectLst/>
        </p:spPr>
      </p:pic>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856" y="3461049"/>
            <a:ext cx="1987258" cy="1117832"/>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a:stretch>
            <a:fillRect/>
          </a:stretch>
        </p:blipFill>
        <p:spPr bwMode="auto">
          <a:xfrm>
            <a:off x="1973402" y="3423788"/>
            <a:ext cx="1987258" cy="1192354"/>
          </a:xfrm>
          <a:prstGeom prst="rect">
            <a:avLst/>
          </a:prstGeom>
          <a:noFill/>
          <a:ln w="9525">
            <a:noFill/>
            <a:miter lim="800000"/>
            <a:headEnd/>
            <a:tailEnd/>
          </a:ln>
          <a:effectLst/>
        </p:spPr>
      </p:pic>
      <p:pic>
        <p:nvPicPr>
          <p:cNvPr id="7" name="Picture 4"/>
          <p:cNvPicPr>
            <a:picLocks noChangeAspect="1" noChangeArrowheads="1"/>
          </p:cNvPicPr>
          <p:nvPr/>
        </p:nvPicPr>
        <p:blipFill>
          <a:blip r:embed="rId6" cstate="print"/>
          <a:srcRect/>
          <a:stretch>
            <a:fillRect/>
          </a:stretch>
        </p:blipFill>
        <p:spPr bwMode="auto">
          <a:xfrm>
            <a:off x="3962407" y="3423788"/>
            <a:ext cx="2119738" cy="1192353"/>
          </a:xfrm>
          <a:prstGeom prst="rect">
            <a:avLst/>
          </a:prstGeom>
          <a:noFill/>
          <a:ln w="9525">
            <a:noFill/>
            <a:miter lim="800000"/>
            <a:headEnd/>
            <a:tailEnd/>
          </a:ln>
          <a:effectLst/>
        </p:spPr>
      </p:pic>
      <p:sp>
        <p:nvSpPr>
          <p:cNvPr id="10" name="Заголовок 1"/>
          <p:cNvSpPr txBox="1">
            <a:spLocks/>
          </p:cNvSpPr>
          <p:nvPr/>
        </p:nvSpPr>
        <p:spPr>
          <a:xfrm>
            <a:off x="6137561" y="1456403"/>
            <a:ext cx="2030505" cy="450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2800" b="1" dirty="0" err="1">
                <a:solidFill>
                  <a:srgbClr val="1B3A6E"/>
                </a:solidFill>
              </a:rPr>
              <a:t>Безпека</a:t>
            </a:r>
            <a:endParaRPr lang="ru-RU" sz="1600" dirty="0"/>
          </a:p>
        </p:txBody>
      </p:sp>
      <p:sp>
        <p:nvSpPr>
          <p:cNvPr id="11" name="Заголовок 1"/>
          <p:cNvSpPr txBox="1">
            <a:spLocks/>
          </p:cNvSpPr>
          <p:nvPr/>
        </p:nvSpPr>
        <p:spPr>
          <a:xfrm>
            <a:off x="6158342" y="1935008"/>
            <a:ext cx="3159855" cy="275023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1300" b="1" dirty="0" err="1"/>
              <a:t>Сусп</a:t>
            </a:r>
            <a:r>
              <a:rPr lang="uk-UA" sz="1300" b="1" dirty="0" err="1"/>
              <a:t>ільний</a:t>
            </a:r>
            <a:r>
              <a:rPr lang="uk-UA" sz="1300" b="1" dirty="0"/>
              <a:t> запит</a:t>
            </a:r>
            <a:endParaRPr lang="ru-RU" sz="1300" dirty="0"/>
          </a:p>
          <a:p>
            <a:r>
              <a:rPr lang="ru-RU" sz="1300" dirty="0" err="1"/>
              <a:t>Прохання</a:t>
            </a:r>
            <a:r>
              <a:rPr lang="ru-RU" sz="1300" dirty="0"/>
              <a:t> студентів </a:t>
            </a:r>
            <a:r>
              <a:rPr lang="ru-RU" sz="1300" dirty="0" err="1"/>
              <a:t>вжити</a:t>
            </a:r>
            <a:r>
              <a:rPr lang="ru-RU" sz="1300" dirty="0"/>
              <a:t> </a:t>
            </a:r>
          </a:p>
          <a:p>
            <a:r>
              <a:rPr lang="ru-RU" sz="1300" dirty="0"/>
              <a:t>заход</a:t>
            </a:r>
            <a:r>
              <a:rPr lang="uk-UA" sz="1300" dirty="0" err="1"/>
              <a:t>ів</a:t>
            </a:r>
            <a:r>
              <a:rPr lang="uk-UA" sz="1300" dirty="0"/>
              <a:t> </a:t>
            </a:r>
            <a:r>
              <a:rPr lang="ru-RU" sz="1300" dirty="0" err="1"/>
              <a:t>щодо</a:t>
            </a:r>
            <a:r>
              <a:rPr lang="ru-RU" sz="1300" dirty="0"/>
              <a:t> </a:t>
            </a:r>
            <a:r>
              <a:rPr lang="ru-RU" sz="1300" dirty="0" err="1"/>
              <a:t>запобігання</a:t>
            </a:r>
            <a:endParaRPr lang="ru-RU" sz="1300" dirty="0"/>
          </a:p>
          <a:p>
            <a:r>
              <a:rPr lang="ru-RU" sz="1300" dirty="0" err="1"/>
              <a:t>крадіжок</a:t>
            </a:r>
            <a:r>
              <a:rPr lang="ru-RU" sz="1300" dirty="0"/>
              <a:t> і </a:t>
            </a:r>
            <a:r>
              <a:rPr lang="ru-RU" sz="1300" dirty="0" err="1"/>
              <a:t>проявів</a:t>
            </a:r>
            <a:r>
              <a:rPr lang="ru-RU" sz="1300" dirty="0"/>
              <a:t> </a:t>
            </a:r>
            <a:r>
              <a:rPr lang="ru-RU" sz="1300" dirty="0" err="1"/>
              <a:t>вандалізму</a:t>
            </a:r>
            <a:endParaRPr lang="ru-RU" sz="1300" dirty="0"/>
          </a:p>
          <a:p>
            <a:endParaRPr lang="ru-RU" sz="1300" dirty="0"/>
          </a:p>
          <a:p>
            <a:r>
              <a:rPr lang="ru-RU" sz="1300" b="1" dirty="0" err="1"/>
              <a:t>Реакція</a:t>
            </a:r>
            <a:endParaRPr lang="ru-RU" sz="1300" b="1" dirty="0"/>
          </a:p>
          <a:p>
            <a:r>
              <a:rPr lang="ru-RU" sz="1300" dirty="0" err="1"/>
              <a:t>Встановлення</a:t>
            </a:r>
            <a:r>
              <a:rPr lang="ru-RU" sz="1300" dirty="0"/>
              <a:t> </a:t>
            </a:r>
            <a:r>
              <a:rPr lang="ru-RU" sz="1300" dirty="0" err="1"/>
              <a:t>системи</a:t>
            </a:r>
            <a:r>
              <a:rPr lang="ru-RU" sz="1300" dirty="0"/>
              <a:t> </a:t>
            </a:r>
            <a:r>
              <a:rPr lang="ru-RU" sz="1300" dirty="0" err="1"/>
              <a:t>відеоспостереження</a:t>
            </a:r>
            <a:r>
              <a:rPr lang="ru-RU" sz="1300" dirty="0"/>
              <a:t>:</a:t>
            </a:r>
          </a:p>
          <a:p>
            <a:endParaRPr lang="ru-RU" sz="300" dirty="0"/>
          </a:p>
          <a:p>
            <a:r>
              <a:rPr lang="ru-RU" sz="1300" dirty="0"/>
              <a:t>– </a:t>
            </a:r>
            <a:r>
              <a:rPr lang="ru-RU" sz="1300" dirty="0" err="1"/>
              <a:t>гуртожиток</a:t>
            </a:r>
            <a:r>
              <a:rPr lang="ru-RU" sz="1300" dirty="0"/>
              <a:t> №20</a:t>
            </a:r>
          </a:p>
          <a:p>
            <a:endParaRPr lang="ru-RU" sz="300" dirty="0"/>
          </a:p>
          <a:p>
            <a:r>
              <a:rPr lang="ru-RU" sz="1300" dirty="0"/>
              <a:t>– </a:t>
            </a:r>
            <a:r>
              <a:rPr lang="ru-RU" sz="1300" dirty="0" err="1"/>
              <a:t>частина</a:t>
            </a:r>
            <a:r>
              <a:rPr lang="ru-RU" sz="1300" dirty="0"/>
              <a:t> </a:t>
            </a:r>
            <a:r>
              <a:rPr lang="ru-RU" sz="1300" dirty="0" err="1"/>
              <a:t>площ</a:t>
            </a:r>
            <a:r>
              <a:rPr lang="ru-RU" sz="1300" dirty="0"/>
              <a:t>, </a:t>
            </a:r>
            <a:r>
              <a:rPr lang="ru-RU" sz="1300" dirty="0" err="1"/>
              <a:t>закріплених</a:t>
            </a:r>
            <a:endParaRPr lang="ru-RU" sz="1300" dirty="0"/>
          </a:p>
          <a:p>
            <a:r>
              <a:rPr lang="ru-RU" sz="1300" dirty="0"/>
              <a:t>за ФСП, у </a:t>
            </a:r>
            <a:r>
              <a:rPr lang="ru-RU" sz="1300" dirty="0" err="1"/>
              <a:t>навчальному</a:t>
            </a:r>
            <a:r>
              <a:rPr lang="ru-RU" sz="1300" dirty="0"/>
              <a:t> </a:t>
            </a:r>
            <a:r>
              <a:rPr lang="ru-RU" sz="1300" dirty="0" err="1"/>
              <a:t>корпусі</a:t>
            </a:r>
            <a:r>
              <a:rPr lang="ru-RU" sz="1300" dirty="0"/>
              <a:t> №7</a:t>
            </a:r>
          </a:p>
          <a:p>
            <a:endParaRPr lang="ru-RU" sz="300" dirty="0"/>
          </a:p>
          <a:p>
            <a:r>
              <a:rPr lang="ru-RU" sz="1300" dirty="0"/>
              <a:t>– </a:t>
            </a:r>
            <a:r>
              <a:rPr lang="ru-RU" sz="1300" dirty="0" err="1"/>
              <a:t>частина</a:t>
            </a:r>
            <a:r>
              <a:rPr lang="ru-RU" sz="1300" dirty="0"/>
              <a:t> </a:t>
            </a:r>
            <a:r>
              <a:rPr lang="ru-RU" sz="1300" dirty="0" err="1"/>
              <a:t>площ</a:t>
            </a:r>
            <a:r>
              <a:rPr lang="ru-RU" sz="1300" dirty="0"/>
              <a:t>, </a:t>
            </a:r>
            <a:r>
              <a:rPr lang="ru-RU" sz="1300" dirty="0" err="1"/>
              <a:t>закріплених</a:t>
            </a:r>
            <a:r>
              <a:rPr lang="ru-RU" sz="1300" dirty="0"/>
              <a:t> за</a:t>
            </a:r>
          </a:p>
          <a:p>
            <a:r>
              <a:rPr lang="ru-RU" sz="1300" dirty="0"/>
              <a:t>ФСП, у </a:t>
            </a:r>
            <a:r>
              <a:rPr lang="ru-RU" sz="1300" dirty="0" err="1"/>
              <a:t>навчальному</a:t>
            </a:r>
            <a:r>
              <a:rPr lang="ru-RU" sz="1300" dirty="0"/>
              <a:t> </a:t>
            </a:r>
            <a:r>
              <a:rPr lang="ru-RU" sz="1300" dirty="0" err="1"/>
              <a:t>корпусі</a:t>
            </a:r>
            <a:r>
              <a:rPr lang="ru-RU" sz="1300" dirty="0"/>
              <a:t> №19</a:t>
            </a:r>
          </a:p>
          <a:p>
            <a:endParaRPr lang="ru-RU" sz="1300" dirty="0"/>
          </a:p>
        </p:txBody>
      </p:sp>
      <p:pic>
        <p:nvPicPr>
          <p:cNvPr id="16" name="Picture 6" descr="D:\КПИ\ФСП\corporate identity\эмблема ФСП\буквы\ФСП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78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
            <a:ext cx="4632790" cy="463279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17"/>
          <p:cNvSpPr>
            <a:spLocks noGrp="1"/>
          </p:cNvSpPr>
          <p:nvPr>
            <p:ph type="body" sz="quarter" idx="12"/>
          </p:nvPr>
        </p:nvSpPr>
        <p:spPr>
          <a:xfrm>
            <a:off x="3852582" y="4743727"/>
            <a:ext cx="4940898" cy="407845"/>
          </a:xfrm>
        </p:spPr>
        <p:txBody>
          <a:bodyPr/>
          <a:lstStyle/>
          <a:p>
            <a:pPr algn="r">
              <a:spcBef>
                <a:spcPts val="0"/>
              </a:spcBef>
            </a:pPr>
            <a:r>
              <a:rPr lang="uk-UA" sz="1600" dirty="0" smtClean="0">
                <a:solidFill>
                  <a:schemeClr val="bg1"/>
                </a:solidFill>
              </a:rPr>
              <a:t>Пожежна безпека</a:t>
            </a:r>
            <a:endParaRPr lang="uk-UA" sz="1600" dirty="0">
              <a:solidFill>
                <a:schemeClr val="bg1"/>
              </a:solidFill>
            </a:endParaRPr>
          </a:p>
        </p:txBody>
      </p:sp>
      <p:pic>
        <p:nvPicPr>
          <p:cNvPr id="13"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62361" y="859455"/>
            <a:ext cx="3489158" cy="1384995"/>
          </a:xfrm>
          <a:prstGeom prst="rect">
            <a:avLst/>
          </a:prstGeom>
        </p:spPr>
        <p:txBody>
          <a:bodyPr wrap="square">
            <a:spAutoFit/>
          </a:bodyPr>
          <a:lstStyle/>
          <a:p>
            <a:r>
              <a:rPr lang="uk-UA" dirty="0"/>
              <a:t>Постійно здійснюється контроль за станом пожежної безпеки. </a:t>
            </a:r>
            <a:r>
              <a:rPr lang="ru-RU" dirty="0" err="1"/>
              <a:t>Всі</a:t>
            </a:r>
            <a:r>
              <a:rPr lang="ru-RU" dirty="0"/>
              <a:t> </a:t>
            </a:r>
            <a:r>
              <a:rPr lang="ru-RU" dirty="0" err="1"/>
              <a:t>приміщення</a:t>
            </a:r>
            <a:r>
              <a:rPr lang="ru-RU" dirty="0"/>
              <a:t> факультету </a:t>
            </a:r>
            <a:r>
              <a:rPr lang="ru-RU" dirty="0" err="1"/>
              <a:t>забезпечені</a:t>
            </a:r>
            <a:r>
              <a:rPr lang="ru-RU" dirty="0"/>
              <a:t> </a:t>
            </a:r>
            <a:r>
              <a:rPr lang="ru-RU" dirty="0" err="1"/>
              <a:t>відповідними</a:t>
            </a:r>
            <a:r>
              <a:rPr lang="ru-RU" dirty="0"/>
              <a:t> </a:t>
            </a:r>
            <a:r>
              <a:rPr lang="uk-UA" dirty="0" smtClean="0"/>
              <a:t>первинними </a:t>
            </a:r>
            <a:r>
              <a:rPr lang="uk-UA" dirty="0"/>
              <a:t>засобами пожежогасіння та протипожежними приладами </a:t>
            </a:r>
            <a:endParaRPr lang="ru-RU" dirty="0"/>
          </a:p>
        </p:txBody>
      </p:sp>
      <p:sp>
        <p:nvSpPr>
          <p:cNvPr id="7" name="Заголовок 1"/>
          <p:cNvSpPr txBox="1">
            <a:spLocks/>
          </p:cNvSpPr>
          <p:nvPr/>
        </p:nvSpPr>
        <p:spPr>
          <a:xfrm>
            <a:off x="4836695" y="237203"/>
            <a:ext cx="3379498" cy="450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2800" b="1" dirty="0" err="1" smtClean="0">
                <a:solidFill>
                  <a:srgbClr val="1B3A6E"/>
                </a:solidFill>
              </a:rPr>
              <a:t>Пожежна</a:t>
            </a:r>
            <a:r>
              <a:rPr lang="ru-RU" sz="2800" b="1" dirty="0" smtClean="0">
                <a:solidFill>
                  <a:srgbClr val="1B3A6E"/>
                </a:solidFill>
              </a:rPr>
              <a:t> </a:t>
            </a:r>
            <a:r>
              <a:rPr lang="ru-RU" sz="2800" b="1" dirty="0" err="1" smtClean="0">
                <a:solidFill>
                  <a:srgbClr val="1B3A6E"/>
                </a:solidFill>
              </a:rPr>
              <a:t>безпека</a:t>
            </a:r>
            <a:endParaRPr lang="ru-RU" sz="2800" b="1" dirty="0" smtClean="0">
              <a:solidFill>
                <a:srgbClr val="1B3A6E"/>
              </a:solidFill>
            </a:endParaRPr>
          </a:p>
          <a:p>
            <a:endParaRPr lang="ru-RU" sz="1600" dirty="0"/>
          </a:p>
        </p:txBody>
      </p:sp>
    </p:spTree>
    <p:extLst>
      <p:ext uri="{BB962C8B-B14F-4D97-AF65-F5344CB8AC3E}">
        <p14:creationId xmlns:p14="http://schemas.microsoft.com/office/powerpoint/2010/main" val="114291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4604084"/>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17"/>
          <p:cNvSpPr>
            <a:spLocks noGrp="1"/>
          </p:cNvSpPr>
          <p:nvPr>
            <p:ph type="body" sz="quarter" idx="12"/>
          </p:nvPr>
        </p:nvSpPr>
        <p:spPr>
          <a:xfrm>
            <a:off x="3852582" y="4743727"/>
            <a:ext cx="4940898" cy="407845"/>
          </a:xfrm>
        </p:spPr>
        <p:txBody>
          <a:bodyPr/>
          <a:lstStyle/>
          <a:p>
            <a:pPr>
              <a:spcBef>
                <a:spcPts val="0"/>
              </a:spcBef>
            </a:pPr>
            <a:r>
              <a:rPr lang="ru-RU" sz="1200" b="0" dirty="0" smtClean="0">
                <a:solidFill>
                  <a:schemeClr val="bg1"/>
                </a:solidFill>
              </a:rPr>
              <a:t>В </a:t>
            </a:r>
            <a:r>
              <a:rPr lang="ru-RU" sz="1200" b="0" dirty="0">
                <a:solidFill>
                  <a:schemeClr val="bg1"/>
                </a:solidFill>
              </a:rPr>
              <a:t>КПІ </a:t>
            </a:r>
            <a:r>
              <a:rPr lang="ru-RU" sz="1200" b="0" dirty="0" err="1">
                <a:solidFill>
                  <a:schemeClr val="bg1"/>
                </a:solidFill>
              </a:rPr>
              <a:t>ім</a:t>
            </a:r>
            <a:r>
              <a:rPr lang="ru-RU" sz="1200" b="0" dirty="0">
                <a:solidFill>
                  <a:schemeClr val="bg1"/>
                </a:solidFill>
              </a:rPr>
              <a:t>. </a:t>
            </a:r>
            <a:r>
              <a:rPr lang="ru-RU" sz="1200" b="0" dirty="0" err="1">
                <a:solidFill>
                  <a:schemeClr val="bg1"/>
                </a:solidFill>
              </a:rPr>
              <a:t>Ігоря</a:t>
            </a:r>
            <a:r>
              <a:rPr lang="ru-RU" sz="1200" b="0" dirty="0">
                <a:solidFill>
                  <a:schemeClr val="bg1"/>
                </a:solidFill>
              </a:rPr>
              <a:t> </a:t>
            </a:r>
            <a:r>
              <a:rPr lang="ru-RU" sz="1200" b="0" dirty="0" err="1" smtClean="0">
                <a:solidFill>
                  <a:schemeClr val="bg1"/>
                </a:solidFill>
              </a:rPr>
              <a:t>Сікорського</a:t>
            </a:r>
            <a:r>
              <a:rPr lang="ru-RU" sz="1200" b="0" dirty="0" smtClean="0">
                <a:solidFill>
                  <a:schemeClr val="bg1"/>
                </a:solidFill>
              </a:rPr>
              <a:t> </a:t>
            </a:r>
            <a:r>
              <a:rPr lang="ru-RU" sz="1200" b="0" dirty="0" err="1" smtClean="0">
                <a:solidFill>
                  <a:schemeClr val="bg1"/>
                </a:solidFill>
              </a:rPr>
              <a:t>організовано</a:t>
            </a:r>
            <a:r>
              <a:rPr lang="ru-RU" sz="1200" b="0" dirty="0" smtClean="0">
                <a:solidFill>
                  <a:schemeClr val="bg1"/>
                </a:solidFill>
              </a:rPr>
              <a:t> </a:t>
            </a:r>
            <a:r>
              <a:rPr lang="ru-RU" sz="1200" b="0" dirty="0" err="1" smtClean="0">
                <a:solidFill>
                  <a:schemeClr val="bg1"/>
                </a:solidFill>
              </a:rPr>
              <a:t>вакцинацію</a:t>
            </a:r>
            <a:r>
              <a:rPr lang="ru-RU" sz="1200" b="0" dirty="0" smtClean="0">
                <a:solidFill>
                  <a:schemeClr val="bg1"/>
                </a:solidFill>
              </a:rPr>
              <a:t> </a:t>
            </a:r>
            <a:r>
              <a:rPr lang="ru-RU" sz="1200" b="0" dirty="0" err="1">
                <a:solidFill>
                  <a:schemeClr val="bg1"/>
                </a:solidFill>
              </a:rPr>
              <a:t>мобільними</a:t>
            </a:r>
            <a:r>
              <a:rPr lang="ru-RU" sz="1200" b="0" dirty="0">
                <a:solidFill>
                  <a:schemeClr val="bg1"/>
                </a:solidFill>
              </a:rPr>
              <a:t> </a:t>
            </a:r>
            <a:r>
              <a:rPr lang="ru-RU" sz="1200" b="0" dirty="0" smtClean="0">
                <a:solidFill>
                  <a:schemeClr val="bg1"/>
                </a:solidFill>
              </a:rPr>
              <a:t>бригадами</a:t>
            </a:r>
            <a:endParaRPr lang="uk-UA" sz="1200" b="0" dirty="0">
              <a:solidFill>
                <a:schemeClr val="bg1"/>
              </a:solidFill>
            </a:endParaRPr>
          </a:p>
        </p:txBody>
      </p:sp>
      <p:pic>
        <p:nvPicPr>
          <p:cNvPr id="13"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2294021" y="3177550"/>
            <a:ext cx="4868779" cy="450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3200" dirty="0">
                <a:solidFill>
                  <a:schemeClr val="bg1"/>
                </a:solidFill>
              </a:rPr>
              <a:t>т</a:t>
            </a:r>
            <a:r>
              <a:rPr lang="ru-RU" sz="3200" dirty="0" smtClean="0">
                <a:solidFill>
                  <a:schemeClr val="bg1"/>
                </a:solidFill>
              </a:rPr>
              <a:t>а </a:t>
            </a:r>
            <a:r>
              <a:rPr lang="ru-RU" sz="3200" dirty="0" err="1" smtClean="0">
                <a:solidFill>
                  <a:schemeClr val="bg1"/>
                </a:solidFill>
              </a:rPr>
              <a:t>студентів</a:t>
            </a:r>
            <a:r>
              <a:rPr lang="ru-RU" sz="3200" dirty="0" smtClean="0">
                <a:solidFill>
                  <a:schemeClr val="bg1"/>
                </a:solidFill>
              </a:rPr>
              <a:t> </a:t>
            </a:r>
            <a:r>
              <a:rPr lang="ru-RU" sz="3200" dirty="0" err="1" smtClean="0">
                <a:solidFill>
                  <a:schemeClr val="bg1"/>
                </a:solidFill>
              </a:rPr>
              <a:t>від</a:t>
            </a:r>
            <a:r>
              <a:rPr lang="ru-RU" sz="3200" dirty="0" smtClean="0">
                <a:solidFill>
                  <a:schemeClr val="bg1"/>
                </a:solidFill>
              </a:rPr>
              <a:t> </a:t>
            </a:r>
            <a:r>
              <a:rPr lang="en-US" sz="3200" dirty="0" smtClean="0">
                <a:solidFill>
                  <a:schemeClr val="bg1"/>
                </a:solidFill>
              </a:rPr>
              <a:t>Covid-19</a:t>
            </a:r>
            <a:endParaRPr lang="ru-RU" sz="3200" dirty="0" smtClean="0">
              <a:solidFill>
                <a:schemeClr val="bg1"/>
              </a:solidFill>
            </a:endParaRPr>
          </a:p>
          <a:p>
            <a:endParaRPr lang="ru-RU" sz="1600" dirty="0"/>
          </a:p>
        </p:txBody>
      </p:sp>
    </p:spTree>
    <p:extLst>
      <p:ext uri="{BB962C8B-B14F-4D97-AF65-F5344CB8AC3E}">
        <p14:creationId xmlns:p14="http://schemas.microsoft.com/office/powerpoint/2010/main" val="1291029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635247"/>
            <a:ext cx="4823460" cy="407845"/>
          </a:xfrm>
        </p:spPr>
        <p:txBody>
          <a:bodyPr/>
          <a:lstStyle/>
          <a:p>
            <a:pPr algn="r">
              <a:spcBef>
                <a:spcPts val="0"/>
              </a:spcBef>
            </a:pPr>
            <a:r>
              <a:rPr lang="uk-UA" sz="1400" dirty="0">
                <a:solidFill>
                  <a:schemeClr val="bg1"/>
                </a:solidFill>
              </a:rPr>
              <a:t>100% вікон замінені на енергозберігаючі</a:t>
            </a:r>
          </a:p>
          <a:p>
            <a:pPr algn="r">
              <a:spcBef>
                <a:spcPts val="0"/>
              </a:spcBef>
            </a:pPr>
            <a:r>
              <a:rPr lang="uk-UA" sz="1400" dirty="0">
                <a:solidFill>
                  <a:schemeClr val="bg1"/>
                </a:solidFill>
              </a:rPr>
              <a:t>(включно з місцями загального користування)</a:t>
            </a:r>
          </a:p>
        </p:txBody>
      </p:sp>
      <p:pic>
        <p:nvPicPr>
          <p:cNvPr id="6" name="Picture 6" descr="D:\КПИ\ФСП\corporate identity\эмблема ФСП\буквы\ФСП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2587" y="7620"/>
            <a:ext cx="9217199" cy="4607700"/>
            <a:chOff x="-2587" y="0"/>
            <a:chExt cx="6621741" cy="3310224"/>
          </a:xfrm>
        </p:grpSpPr>
        <p:pic>
          <p:nvPicPr>
            <p:cNvPr id="1026" name="Picture 2" descr="D:\КПИ\ФСП\departments\01 Кафедра теорії та практики управління\акредитація\МТЗ\окна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522" y="1654142"/>
              <a:ext cx="2208109" cy="1656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КПИ\ФСП\departments\01 Кафедра теорії та практики управління\акредитація\МТЗ\окна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045" y="0"/>
              <a:ext cx="2205522" cy="16541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КПИ\ФСП\departments\01 Кафедра теорії та практики управління\акредитація\МТЗ\окна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7" y="1654142"/>
              <a:ext cx="2208110" cy="1656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КПИ\ФСП\departments\01 Кафедра теорії та практики управління\акредитація\МТЗ\окна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5522" y="0"/>
              <a:ext cx="2205522" cy="16541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КПИ\ФСП\departments\01 Кафедра теорії та практики управління\акредитація\МТЗ\окна01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205523" cy="16541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КПИ\ФСП\departments\01 Кафедра теорії та практики управління\акредитація\МТЗ\окна0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1045" y="1654142"/>
              <a:ext cx="2208109" cy="16560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201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635247"/>
            <a:ext cx="4823460" cy="407845"/>
          </a:xfrm>
        </p:spPr>
        <p:txBody>
          <a:bodyPr/>
          <a:lstStyle/>
          <a:p>
            <a:pPr algn="r">
              <a:spcBef>
                <a:spcPts val="0"/>
              </a:spcBef>
            </a:pPr>
            <a:r>
              <a:rPr lang="uk-UA" sz="1400" dirty="0">
                <a:solidFill>
                  <a:schemeClr val="bg1"/>
                </a:solidFill>
              </a:rPr>
              <a:t>Програма з енергоефективності, утеплення фасаду корпусу №7 з потоковими аудиторіями</a:t>
            </a:r>
          </a:p>
        </p:txBody>
      </p:sp>
      <p:pic>
        <p:nvPicPr>
          <p:cNvPr id="6" name="Picture 6" descr="D:\КПИ\ФСП\corporate identity\эмблема ФСП\буквы\ФСП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2587" y="7620"/>
            <a:ext cx="9213598" cy="4607700"/>
            <a:chOff x="-2587" y="0"/>
            <a:chExt cx="6619154" cy="3310224"/>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05522" y="1654142"/>
              <a:ext cx="2208109" cy="1656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11045" y="0"/>
              <a:ext cx="2205522" cy="16541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587" y="1654142"/>
              <a:ext cx="2208109" cy="1656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362903" y="1656082"/>
              <a:ext cx="2205522" cy="16541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0"/>
              <a:ext cx="2205523" cy="165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02935" y="0"/>
              <a:ext cx="2208109" cy="16560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3032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783724" y="4738424"/>
            <a:ext cx="5286704" cy="407845"/>
          </a:xfrm>
        </p:spPr>
        <p:txBody>
          <a:bodyPr/>
          <a:lstStyle/>
          <a:p>
            <a:pPr>
              <a:spcBef>
                <a:spcPts val="0"/>
              </a:spcBef>
            </a:pPr>
            <a:r>
              <a:rPr lang="uk-UA" sz="1600" dirty="0">
                <a:solidFill>
                  <a:schemeClr val="bg1"/>
                </a:solidFill>
              </a:rPr>
              <a:t>Потокові аудиторії на 200, 100,50 посадкових місць</a:t>
            </a:r>
          </a:p>
        </p:txBody>
      </p:sp>
      <p:pic>
        <p:nvPicPr>
          <p:cNvPr id="17" name="Picture 2" descr="D:\КПИ\ФСП\mediaroom\Аудиторії\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
            <a:ext cx="6141720" cy="4606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8738" y="1989359"/>
            <a:ext cx="3238500" cy="262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08738" y="-453726"/>
            <a:ext cx="3235262" cy="273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216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757175"/>
            <a:ext cx="4823460" cy="407845"/>
          </a:xfrm>
        </p:spPr>
        <p:txBody>
          <a:bodyPr/>
          <a:lstStyle/>
          <a:p>
            <a:pPr algn="r">
              <a:spcBef>
                <a:spcPts val="0"/>
              </a:spcBef>
            </a:pPr>
            <a:r>
              <a:rPr lang="uk-UA" sz="1600" dirty="0">
                <a:solidFill>
                  <a:schemeClr val="bg1"/>
                </a:solidFill>
              </a:rPr>
              <a:t>Місця для паркування дитячих візочків</a:t>
            </a:r>
          </a:p>
        </p:txBody>
      </p:sp>
      <p:pic>
        <p:nvPicPr>
          <p:cNvPr id="10" name="Объект 4"/>
          <p:cNvPicPr>
            <a:picLocks noChangeAspect="1"/>
          </p:cNvPicPr>
          <p:nvPr/>
        </p:nvPicPr>
        <p:blipFill rotWithShape="1">
          <a:blip r:embed="rId3" cstate="print">
            <a:extLst>
              <a:ext uri="{28A0092B-C50C-407E-A947-70E740481C1C}">
                <a14:useLocalDpi xmlns:a14="http://schemas.microsoft.com/office/drawing/2010/main" val="0"/>
              </a:ext>
            </a:extLst>
          </a:blip>
          <a:srcRect l="-1" r="39816"/>
          <a:stretch/>
        </p:blipFill>
        <p:spPr>
          <a:xfrm>
            <a:off x="4271548" y="-13857"/>
            <a:ext cx="4948652" cy="4625115"/>
          </a:xfrm>
          <a:prstGeom prst="rect">
            <a:avLst/>
          </a:prstGeom>
          <a:noFill/>
          <a:ln>
            <a:noFill/>
          </a:ln>
        </p:spPr>
      </p:pic>
      <p:pic>
        <p:nvPicPr>
          <p:cNvPr id="8" name="Объект 4"/>
          <p:cNvPicPr>
            <a:picLocks noChangeAspect="1"/>
          </p:cNvPicPr>
          <p:nvPr/>
        </p:nvPicPr>
        <p:blipFill rotWithShape="1">
          <a:blip r:embed="rId4" cstate="print">
            <a:extLst>
              <a:ext uri="{28A0092B-C50C-407E-A947-70E740481C1C}">
                <a14:useLocalDpi xmlns:a14="http://schemas.microsoft.com/office/drawing/2010/main" val="0"/>
              </a:ext>
            </a:extLst>
          </a:blip>
          <a:srcRect l="36515" r="3918"/>
          <a:stretch/>
        </p:blipFill>
        <p:spPr>
          <a:xfrm>
            <a:off x="-325569" y="-13854"/>
            <a:ext cx="4897569" cy="4624863"/>
          </a:xfrm>
          <a:prstGeom prst="rect">
            <a:avLst/>
          </a:prstGeom>
        </p:spPr>
      </p:pic>
      <p:pic>
        <p:nvPicPr>
          <p:cNvPr id="11" name="Объект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763" y="3672164"/>
            <a:ext cx="552474" cy="782265"/>
          </a:xfrm>
          <a:prstGeom prst="rect">
            <a:avLst/>
          </a:prstGeom>
        </p:spPr>
      </p:pic>
      <p:cxnSp>
        <p:nvCxnSpPr>
          <p:cNvPr id="6" name="Прямая соединительная линия 5"/>
          <p:cNvCxnSpPr/>
          <p:nvPr/>
        </p:nvCxnSpPr>
        <p:spPr>
          <a:xfrm flipV="1">
            <a:off x="4848237" y="3348319"/>
            <a:ext cx="1323963" cy="517710"/>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6878171" y="3579122"/>
            <a:ext cx="1136276" cy="649978"/>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4848237" y="3866029"/>
            <a:ext cx="2029934" cy="363071"/>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6172200" y="3348318"/>
            <a:ext cx="1842247" cy="230804"/>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134" name="Скругленная соединительная линия 5133"/>
          <p:cNvCxnSpPr/>
          <p:nvPr/>
        </p:nvCxnSpPr>
        <p:spPr>
          <a:xfrm rot="10800000">
            <a:off x="3014250" y="3432364"/>
            <a:ext cx="1257299" cy="742948"/>
          </a:xfrm>
          <a:prstGeom prst="curvedConnector3">
            <a:avLst/>
          </a:prstGeom>
          <a:ln w="127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55"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44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970020" y="4737003"/>
            <a:ext cx="4823460" cy="407845"/>
          </a:xfrm>
        </p:spPr>
        <p:txBody>
          <a:bodyPr/>
          <a:lstStyle/>
          <a:p>
            <a:pPr algn="r">
              <a:spcBef>
                <a:spcPts val="0"/>
              </a:spcBef>
            </a:pPr>
            <a:r>
              <a:rPr lang="uk-UA" dirty="0">
                <a:solidFill>
                  <a:schemeClr val="bg1"/>
                </a:solidFill>
              </a:rPr>
              <a:t>Чоловічий санвузол (корпус №19)</a:t>
            </a:r>
          </a:p>
        </p:txBody>
      </p:sp>
      <p:pic>
        <p:nvPicPr>
          <p:cNvPr id="7" name="Объект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2" y="-1699669"/>
            <a:ext cx="9170872" cy="6313232"/>
          </a:xfrm>
          <a:prstGeom prst="rect">
            <a:avLst/>
          </a:prstGeom>
        </p:spPr>
      </p:pic>
      <p:pic>
        <p:nvPicPr>
          <p:cNvPr id="8" name="Объект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2" y="-92463"/>
            <a:ext cx="3328125" cy="1843562"/>
          </a:xfrm>
          <a:prstGeom prst="rect">
            <a:avLst/>
          </a:prstGeom>
        </p:spPr>
      </p:pic>
      <p:pic>
        <p:nvPicPr>
          <p:cNvPr id="9" name="Picture 6" descr="D:\КПИ\ФСП\corporate identity\эмблема ФСП\буквы\ФСП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37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C:\Users\Ди\Desktop\000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773" y="1361677"/>
            <a:ext cx="2831629" cy="1750138"/>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17"/>
          <p:cNvSpPr>
            <a:spLocks noGrp="1"/>
          </p:cNvSpPr>
          <p:nvPr>
            <p:ph type="body" sz="quarter" idx="12"/>
          </p:nvPr>
        </p:nvSpPr>
        <p:spPr>
          <a:xfrm>
            <a:off x="3970020" y="4750451"/>
            <a:ext cx="4823460" cy="407845"/>
          </a:xfrm>
        </p:spPr>
        <p:txBody>
          <a:bodyPr/>
          <a:lstStyle/>
          <a:p>
            <a:pPr algn="r">
              <a:spcBef>
                <a:spcPts val="0"/>
              </a:spcBef>
            </a:pPr>
            <a:r>
              <a:rPr lang="uk-UA" sz="1600" dirty="0">
                <a:solidFill>
                  <a:schemeClr val="bg1"/>
                </a:solidFill>
              </a:rPr>
              <a:t>Інфраструктура університету</a:t>
            </a:r>
          </a:p>
        </p:txBody>
      </p:sp>
      <p:pic>
        <p:nvPicPr>
          <p:cNvPr id="8195" name="Picture 3" descr="C:\Users\Ди\Desktop\0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8773" y="-625291"/>
            <a:ext cx="2831629" cy="212372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Ди\Desktop\0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58" y="991256"/>
            <a:ext cx="3186828" cy="21205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Ди\Desktop\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56" y="-625292"/>
            <a:ext cx="3186827" cy="212372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Ди\Desktop\0000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174"/>
          <a:stretch/>
        </p:blipFill>
        <p:spPr bwMode="auto">
          <a:xfrm>
            <a:off x="5920402" y="1361677"/>
            <a:ext cx="3281124" cy="17501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Ди\Desktop\0000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0402" y="-625292"/>
            <a:ext cx="3281124" cy="2123723"/>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Ди\Desktop\188314_origina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77" b="21205"/>
          <a:stretch/>
        </p:blipFill>
        <p:spPr bwMode="auto">
          <a:xfrm>
            <a:off x="5920402" y="3053568"/>
            <a:ext cx="3281124" cy="1558772"/>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Ди\Desktop\IMG_20180821_12503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5720" b="19500"/>
          <a:stretch/>
        </p:blipFill>
        <p:spPr bwMode="auto">
          <a:xfrm>
            <a:off x="-124282" y="3051299"/>
            <a:ext cx="3213052" cy="15610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Ди\Desktop\P8170057.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35" b="9088"/>
          <a:stretch/>
        </p:blipFill>
        <p:spPr bwMode="auto">
          <a:xfrm>
            <a:off x="3088770" y="2999776"/>
            <a:ext cx="2834887" cy="1612564"/>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17"/>
          <p:cNvSpPr>
            <a:spLocks noGrp="1"/>
          </p:cNvSpPr>
          <p:nvPr>
            <p:ph type="body" sz="quarter" idx="12"/>
          </p:nvPr>
        </p:nvSpPr>
        <p:spPr>
          <a:xfrm>
            <a:off x="-4141" y="0"/>
            <a:ext cx="1651406" cy="222493"/>
          </a:xfrm>
          <a:solidFill>
            <a:srgbClr val="1B3A6E"/>
          </a:solidFill>
        </p:spPr>
        <p:txBody>
          <a:bodyPr/>
          <a:lstStyle/>
          <a:p>
            <a:pPr algn="ctr">
              <a:spcBef>
                <a:spcPts val="0"/>
              </a:spcBef>
            </a:pPr>
            <a:r>
              <a:rPr lang="uk-UA" sz="1100" b="0" dirty="0">
                <a:solidFill>
                  <a:schemeClr val="bg1"/>
                </a:solidFill>
              </a:rPr>
              <a:t>Спортивний комплекс</a:t>
            </a:r>
          </a:p>
        </p:txBody>
      </p:sp>
      <p:sp>
        <p:nvSpPr>
          <p:cNvPr id="17" name="Текст 17"/>
          <p:cNvSpPr>
            <a:spLocks noGrp="1"/>
          </p:cNvSpPr>
          <p:nvPr>
            <p:ph type="body" sz="quarter" idx="12"/>
          </p:nvPr>
        </p:nvSpPr>
        <p:spPr>
          <a:xfrm>
            <a:off x="3088770" y="0"/>
            <a:ext cx="1537018" cy="222493"/>
          </a:xfrm>
          <a:solidFill>
            <a:srgbClr val="1B3A6E"/>
          </a:solidFill>
        </p:spPr>
        <p:txBody>
          <a:bodyPr/>
          <a:lstStyle/>
          <a:p>
            <a:pPr algn="ctr">
              <a:spcBef>
                <a:spcPts val="0"/>
              </a:spcBef>
            </a:pPr>
            <a:r>
              <a:rPr lang="uk-UA" sz="1100" b="0" dirty="0">
                <a:solidFill>
                  <a:schemeClr val="bg1"/>
                </a:solidFill>
              </a:rPr>
              <a:t>50-метровий басейн</a:t>
            </a:r>
          </a:p>
        </p:txBody>
      </p:sp>
      <p:sp>
        <p:nvSpPr>
          <p:cNvPr id="19" name="Текст 17"/>
          <p:cNvSpPr>
            <a:spLocks noGrp="1"/>
          </p:cNvSpPr>
          <p:nvPr>
            <p:ph type="body" sz="quarter" idx="12"/>
          </p:nvPr>
        </p:nvSpPr>
        <p:spPr>
          <a:xfrm>
            <a:off x="5916933" y="0"/>
            <a:ext cx="1283967" cy="222493"/>
          </a:xfrm>
          <a:solidFill>
            <a:srgbClr val="1B3A6E"/>
          </a:solidFill>
        </p:spPr>
        <p:txBody>
          <a:bodyPr/>
          <a:lstStyle/>
          <a:p>
            <a:pPr algn="ctr">
              <a:spcBef>
                <a:spcPts val="0"/>
              </a:spcBef>
            </a:pPr>
            <a:r>
              <a:rPr lang="uk-UA" sz="1100" b="0" dirty="0">
                <a:solidFill>
                  <a:schemeClr val="bg1"/>
                </a:solidFill>
              </a:rPr>
              <a:t>Футбольне поле</a:t>
            </a:r>
          </a:p>
        </p:txBody>
      </p:sp>
      <p:sp>
        <p:nvSpPr>
          <p:cNvPr id="20" name="Текст 17"/>
          <p:cNvSpPr>
            <a:spLocks noGrp="1"/>
          </p:cNvSpPr>
          <p:nvPr>
            <p:ph type="body" sz="quarter" idx="12"/>
          </p:nvPr>
        </p:nvSpPr>
        <p:spPr>
          <a:xfrm>
            <a:off x="0" y="1498430"/>
            <a:ext cx="1593476" cy="222493"/>
          </a:xfrm>
          <a:solidFill>
            <a:srgbClr val="1B3A6E"/>
          </a:solidFill>
        </p:spPr>
        <p:txBody>
          <a:bodyPr/>
          <a:lstStyle/>
          <a:p>
            <a:pPr algn="ctr">
              <a:spcBef>
                <a:spcPts val="0"/>
              </a:spcBef>
            </a:pPr>
            <a:r>
              <a:rPr lang="uk-UA" sz="1100" b="0" dirty="0">
                <a:solidFill>
                  <a:schemeClr val="bg1"/>
                </a:solidFill>
              </a:rPr>
              <a:t>Мале спортивне ядро</a:t>
            </a:r>
          </a:p>
        </p:txBody>
      </p:sp>
      <p:sp>
        <p:nvSpPr>
          <p:cNvPr id="21" name="Текст 17"/>
          <p:cNvSpPr>
            <a:spLocks noGrp="1"/>
          </p:cNvSpPr>
          <p:nvPr>
            <p:ph type="body" sz="quarter" idx="12"/>
          </p:nvPr>
        </p:nvSpPr>
        <p:spPr>
          <a:xfrm>
            <a:off x="3086188" y="1498430"/>
            <a:ext cx="1048784" cy="222493"/>
          </a:xfrm>
          <a:solidFill>
            <a:srgbClr val="1B3A6E"/>
          </a:solidFill>
        </p:spPr>
        <p:txBody>
          <a:bodyPr/>
          <a:lstStyle/>
          <a:p>
            <a:pPr algn="ctr">
              <a:spcBef>
                <a:spcPts val="0"/>
              </a:spcBef>
            </a:pPr>
            <a:r>
              <a:rPr lang="uk-UA" sz="1100" b="0" dirty="0">
                <a:solidFill>
                  <a:schemeClr val="bg1"/>
                </a:solidFill>
              </a:rPr>
              <a:t>Тенісні корти</a:t>
            </a:r>
          </a:p>
        </p:txBody>
      </p:sp>
      <p:sp>
        <p:nvSpPr>
          <p:cNvPr id="22" name="Текст 17"/>
          <p:cNvSpPr>
            <a:spLocks noGrp="1"/>
          </p:cNvSpPr>
          <p:nvPr>
            <p:ph type="body" sz="quarter" idx="12"/>
          </p:nvPr>
        </p:nvSpPr>
        <p:spPr>
          <a:xfrm>
            <a:off x="5921074" y="1498430"/>
            <a:ext cx="916755" cy="222493"/>
          </a:xfrm>
          <a:solidFill>
            <a:srgbClr val="1B3A6E"/>
          </a:solidFill>
        </p:spPr>
        <p:txBody>
          <a:bodyPr/>
          <a:lstStyle/>
          <a:p>
            <a:pPr algn="ctr">
              <a:spcBef>
                <a:spcPts val="0"/>
              </a:spcBef>
            </a:pPr>
            <a:r>
              <a:rPr lang="uk-UA" sz="1100" b="0" dirty="0" err="1">
                <a:solidFill>
                  <a:schemeClr val="bg1"/>
                </a:solidFill>
              </a:rPr>
              <a:t>Скеледром</a:t>
            </a:r>
            <a:endParaRPr lang="uk-UA" sz="1100" b="0" dirty="0">
              <a:solidFill>
                <a:schemeClr val="bg1"/>
              </a:solidFill>
            </a:endParaRPr>
          </a:p>
        </p:txBody>
      </p:sp>
      <p:sp>
        <p:nvSpPr>
          <p:cNvPr id="23" name="Текст 17"/>
          <p:cNvSpPr>
            <a:spLocks noGrp="1"/>
          </p:cNvSpPr>
          <p:nvPr>
            <p:ph type="body" sz="quarter" idx="12"/>
          </p:nvPr>
        </p:nvSpPr>
        <p:spPr>
          <a:xfrm>
            <a:off x="-1" y="3049424"/>
            <a:ext cx="1721225" cy="222493"/>
          </a:xfrm>
          <a:solidFill>
            <a:srgbClr val="1B3A6E"/>
          </a:solidFill>
        </p:spPr>
        <p:txBody>
          <a:bodyPr/>
          <a:lstStyle/>
          <a:p>
            <a:pPr algn="ctr">
              <a:spcBef>
                <a:spcPts val="0"/>
              </a:spcBef>
            </a:pPr>
            <a:r>
              <a:rPr lang="uk-UA" sz="1100" b="0" dirty="0">
                <a:solidFill>
                  <a:schemeClr val="bg1"/>
                </a:solidFill>
              </a:rPr>
              <a:t>Гірський табір «Глобус»</a:t>
            </a:r>
          </a:p>
        </p:txBody>
      </p:sp>
      <p:sp>
        <p:nvSpPr>
          <p:cNvPr id="24" name="Текст 17"/>
          <p:cNvSpPr>
            <a:spLocks noGrp="1"/>
          </p:cNvSpPr>
          <p:nvPr>
            <p:ph type="body" sz="quarter" idx="12"/>
          </p:nvPr>
        </p:nvSpPr>
        <p:spPr>
          <a:xfrm>
            <a:off x="3086188" y="3049424"/>
            <a:ext cx="860524" cy="222493"/>
          </a:xfrm>
          <a:solidFill>
            <a:srgbClr val="1B3A6E"/>
          </a:solidFill>
        </p:spPr>
        <p:txBody>
          <a:bodyPr/>
          <a:lstStyle/>
          <a:p>
            <a:pPr algn="ctr">
              <a:spcBef>
                <a:spcPts val="0"/>
              </a:spcBef>
            </a:pPr>
            <a:r>
              <a:rPr lang="uk-UA" sz="1100" b="0" dirty="0">
                <a:solidFill>
                  <a:schemeClr val="bg1"/>
                </a:solidFill>
              </a:rPr>
              <a:t>ОК «Маяк»</a:t>
            </a:r>
          </a:p>
        </p:txBody>
      </p:sp>
      <p:sp>
        <p:nvSpPr>
          <p:cNvPr id="25" name="Текст 17"/>
          <p:cNvSpPr>
            <a:spLocks noGrp="1"/>
          </p:cNvSpPr>
          <p:nvPr>
            <p:ph type="body" sz="quarter" idx="12"/>
          </p:nvPr>
        </p:nvSpPr>
        <p:spPr>
          <a:xfrm>
            <a:off x="5921073" y="3049424"/>
            <a:ext cx="1286552" cy="222493"/>
          </a:xfrm>
          <a:solidFill>
            <a:srgbClr val="1B3A6E"/>
          </a:solidFill>
        </p:spPr>
        <p:txBody>
          <a:bodyPr/>
          <a:lstStyle/>
          <a:p>
            <a:pPr algn="ctr">
              <a:spcBef>
                <a:spcPts val="0"/>
              </a:spcBef>
            </a:pPr>
            <a:r>
              <a:rPr lang="uk-UA" sz="1100" b="0" dirty="0">
                <a:solidFill>
                  <a:schemeClr val="bg1"/>
                </a:solidFill>
              </a:rPr>
              <a:t>СОТ «Політехнік»</a:t>
            </a:r>
          </a:p>
        </p:txBody>
      </p:sp>
      <p:sp>
        <p:nvSpPr>
          <p:cNvPr id="26" name="Текст 17"/>
          <p:cNvSpPr>
            <a:spLocks noGrp="1"/>
          </p:cNvSpPr>
          <p:nvPr>
            <p:ph type="body" sz="quarter" idx="12"/>
          </p:nvPr>
        </p:nvSpPr>
        <p:spPr>
          <a:xfrm>
            <a:off x="1678631" y="3087188"/>
            <a:ext cx="1484161" cy="222493"/>
          </a:xfrm>
          <a:noFill/>
        </p:spPr>
        <p:txBody>
          <a:bodyPr/>
          <a:lstStyle/>
          <a:p>
            <a:pPr>
              <a:spcBef>
                <a:spcPts val="0"/>
              </a:spcBef>
            </a:pPr>
            <a:r>
              <a:rPr lang="uk-UA" sz="800" b="0" dirty="0"/>
              <a:t>Івано-Франківська область</a:t>
            </a:r>
          </a:p>
        </p:txBody>
      </p:sp>
      <p:sp>
        <p:nvSpPr>
          <p:cNvPr id="29" name="Текст 17"/>
          <p:cNvSpPr>
            <a:spLocks noGrp="1"/>
          </p:cNvSpPr>
          <p:nvPr>
            <p:ph type="body" sz="quarter" idx="12"/>
          </p:nvPr>
        </p:nvSpPr>
        <p:spPr>
          <a:xfrm>
            <a:off x="3922196" y="3084936"/>
            <a:ext cx="1107006" cy="222493"/>
          </a:xfrm>
          <a:noFill/>
        </p:spPr>
        <p:txBody>
          <a:bodyPr/>
          <a:lstStyle/>
          <a:p>
            <a:pPr>
              <a:spcBef>
                <a:spcPts val="0"/>
              </a:spcBef>
            </a:pPr>
            <a:r>
              <a:rPr lang="uk-UA" sz="800" b="0" dirty="0"/>
              <a:t>Херсонська область</a:t>
            </a:r>
          </a:p>
        </p:txBody>
      </p:sp>
      <p:sp>
        <p:nvSpPr>
          <p:cNvPr id="31" name="Текст 17"/>
          <p:cNvSpPr>
            <a:spLocks noGrp="1"/>
          </p:cNvSpPr>
          <p:nvPr>
            <p:ph type="body" sz="quarter" idx="12"/>
          </p:nvPr>
        </p:nvSpPr>
        <p:spPr>
          <a:xfrm>
            <a:off x="7187808" y="3082684"/>
            <a:ext cx="1107006" cy="222493"/>
          </a:xfrm>
          <a:noFill/>
        </p:spPr>
        <p:txBody>
          <a:bodyPr/>
          <a:lstStyle/>
          <a:p>
            <a:pPr>
              <a:spcBef>
                <a:spcPts val="0"/>
              </a:spcBef>
            </a:pPr>
            <a:r>
              <a:rPr lang="uk-UA" sz="800" b="0" dirty="0"/>
              <a:t>Київська область</a:t>
            </a:r>
          </a:p>
        </p:txBody>
      </p:sp>
      <p:sp>
        <p:nvSpPr>
          <p:cNvPr id="4" name="Текст 3"/>
          <p:cNvSpPr>
            <a:spLocks noGrp="1"/>
          </p:cNvSpPr>
          <p:nvPr>
            <p:ph type="body" sz="quarter" idx="12"/>
          </p:nvPr>
        </p:nvSpPr>
        <p:spPr>
          <a:xfrm>
            <a:off x="-98056" y="5143500"/>
            <a:ext cx="7417217" cy="311894"/>
          </a:xfrm>
        </p:spPr>
        <p:txBody>
          <a:bodyPr/>
          <a:lstStyle/>
          <a:p>
            <a:endParaRPr lang="uk-UA" dirty="0"/>
          </a:p>
        </p:txBody>
      </p:sp>
    </p:spTree>
    <p:extLst>
      <p:ext uri="{BB962C8B-B14F-4D97-AF65-F5344CB8AC3E}">
        <p14:creationId xmlns:p14="http://schemas.microsoft.com/office/powerpoint/2010/main" val="386926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КПИ\ФСП\departments\01 Кафедра теорії та практики управління\акредитація\МТЗ\97_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5811"/>
          <a:stretch/>
        </p:blipFill>
        <p:spPr bwMode="auto">
          <a:xfrm>
            <a:off x="-7620" y="-1211580"/>
            <a:ext cx="9220200" cy="582168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17"/>
          <p:cNvSpPr>
            <a:spLocks noGrp="1"/>
          </p:cNvSpPr>
          <p:nvPr>
            <p:ph type="body" sz="quarter" idx="12"/>
          </p:nvPr>
        </p:nvSpPr>
        <p:spPr>
          <a:xfrm>
            <a:off x="3970020" y="4737003"/>
            <a:ext cx="4823460" cy="407845"/>
          </a:xfrm>
        </p:spPr>
        <p:txBody>
          <a:bodyPr/>
          <a:lstStyle/>
          <a:p>
            <a:pPr algn="r">
              <a:spcBef>
                <a:spcPts val="0"/>
              </a:spcBef>
            </a:pPr>
            <a:r>
              <a:rPr lang="uk-UA" dirty="0">
                <a:solidFill>
                  <a:schemeClr val="bg1"/>
                </a:solidFill>
              </a:rPr>
              <a:t>Поліклініка університету</a:t>
            </a:r>
          </a:p>
        </p:txBody>
      </p:sp>
      <p:pic>
        <p:nvPicPr>
          <p:cNvPr id="9"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5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КПИ\images\20200404_171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478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Текст 13"/>
          <p:cNvSpPr>
            <a:spLocks noGrp="1"/>
          </p:cNvSpPr>
          <p:nvPr>
            <p:ph type="body" sz="quarter" idx="11"/>
          </p:nvPr>
        </p:nvSpPr>
        <p:spPr>
          <a:xfrm>
            <a:off x="458652" y="4175760"/>
            <a:ext cx="6277428" cy="662297"/>
          </a:xfrm>
        </p:spPr>
        <p:txBody>
          <a:bodyPr>
            <a:noAutofit/>
          </a:bodyPr>
          <a:lstStyle/>
          <a:p>
            <a:pPr>
              <a:lnSpc>
                <a:spcPct val="90000"/>
              </a:lnSpc>
            </a:pPr>
            <a:r>
              <a:rPr lang="uk-UA" sz="3600" dirty="0">
                <a:solidFill>
                  <a:schemeClr val="bg1"/>
                </a:solidFill>
                <a:latin typeface="Arial" panose="020B0604020202020204" pitchFamily="34" charset="0"/>
                <a:cs typeface="Arial" panose="020B0604020202020204" pitchFamily="34" charset="0"/>
              </a:rPr>
              <a:t>Дякуємо за увагу!</a:t>
            </a:r>
          </a:p>
        </p:txBody>
      </p:sp>
      <p:pic>
        <p:nvPicPr>
          <p:cNvPr id="1030"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6580" y="3855721"/>
            <a:ext cx="1189259" cy="84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30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53" y="1954923"/>
            <a:ext cx="4651625" cy="2667247"/>
          </a:xfrm>
          <a:prstGeom prst="rect">
            <a:avLst/>
          </a:prstGeom>
        </p:spPr>
      </p:pic>
      <p:pic>
        <p:nvPicPr>
          <p:cNvPr id="10" name="Объект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45572" y="2112579"/>
            <a:ext cx="4492969" cy="2497521"/>
          </a:xfrm>
          <a:prstGeom prst="rect">
            <a:avLst/>
          </a:prstGeom>
        </p:spPr>
      </p:pic>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Аудиторії для семінарських занять</a:t>
            </a:r>
          </a:p>
        </p:txBody>
      </p:sp>
      <p:pic>
        <p:nvPicPr>
          <p:cNvPr id="8" name="Объект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145" y="-230943"/>
            <a:ext cx="4577855" cy="2577902"/>
          </a:xfrm>
          <a:prstGeom prst="rect">
            <a:avLst/>
          </a:prstGeom>
        </p:spPr>
      </p:pic>
      <p:pic>
        <p:nvPicPr>
          <p:cNvPr id="12"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xmlns="" id="{6E4202F0-17CC-4FE9-BC60-26831AB4E80B}"/>
              </a:ext>
            </a:extLst>
          </p:cNvPr>
          <p:cNvPicPr>
            <a:picLocks noChangeAspect="1"/>
          </p:cNvPicPr>
          <p:nvPr/>
        </p:nvPicPr>
        <p:blipFill>
          <a:blip r:embed="rId7"/>
          <a:stretch>
            <a:fillRect/>
          </a:stretch>
        </p:blipFill>
        <p:spPr>
          <a:xfrm>
            <a:off x="-396" y="-228824"/>
            <a:ext cx="4572396" cy="2575783"/>
          </a:xfrm>
          <a:prstGeom prst="rect">
            <a:avLst/>
          </a:prstGeom>
        </p:spPr>
      </p:pic>
    </p:spTree>
    <p:extLst>
      <p:ext uri="{BB962C8B-B14F-4D97-AF65-F5344CB8AC3E}">
        <p14:creationId xmlns:p14="http://schemas.microsoft.com/office/powerpoint/2010/main" val="81140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7"/>
          <p:cNvPicPr>
            <a:picLocks noChangeAspect="1"/>
          </p:cNvPicPr>
          <p:nvPr/>
        </p:nvPicPr>
        <p:blipFill rotWithShape="1">
          <a:blip r:embed="rId3">
            <a:extLst>
              <a:ext uri="{28A0092B-C50C-407E-A947-70E740481C1C}">
                <a14:useLocalDpi xmlns:a14="http://schemas.microsoft.com/office/drawing/2010/main" val="0"/>
              </a:ext>
            </a:extLst>
          </a:blip>
          <a:srcRect l="6040" t="10329" r="6637" b="16098"/>
          <a:stretch/>
        </p:blipFill>
        <p:spPr>
          <a:xfrm>
            <a:off x="4308326" y="12071"/>
            <a:ext cx="4823460" cy="4610100"/>
          </a:xfrm>
          <a:prstGeom prst="rect">
            <a:avLst/>
          </a:prstGeom>
        </p:spPr>
      </p:pic>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Сучасне оснащення аудиторій</a:t>
            </a:r>
          </a:p>
        </p:txBody>
      </p:sp>
      <p:pic>
        <p:nvPicPr>
          <p:cNvPr id="8" name="Объект 10"/>
          <p:cNvPicPr>
            <a:picLocks noChangeAspect="1"/>
          </p:cNvPicPr>
          <p:nvPr/>
        </p:nvPicPr>
        <p:blipFill rotWithShape="1">
          <a:blip r:embed="rId4">
            <a:extLst>
              <a:ext uri="{28A0092B-C50C-407E-A947-70E740481C1C}">
                <a14:useLocalDpi xmlns:a14="http://schemas.microsoft.com/office/drawing/2010/main" val="0"/>
              </a:ext>
            </a:extLst>
          </a:blip>
          <a:srcRect l="1" t="9979" r="329" b="13756"/>
          <a:stretch/>
        </p:blipFill>
        <p:spPr>
          <a:xfrm>
            <a:off x="12215" y="0"/>
            <a:ext cx="4265495" cy="4610100"/>
          </a:xfrm>
          <a:prstGeom prst="rect">
            <a:avLst/>
          </a:prstGeom>
        </p:spPr>
      </p:pic>
      <p:pic>
        <p:nvPicPr>
          <p:cNvPr id="12" name="Picture 6" descr="D:\КПИ\ФСП\corporate identity\эмблема ФСП\буквы\ФСП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0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501569" cy="4622171"/>
          </a:xfrm>
          <a:prstGeom prst="rect">
            <a:avLst/>
          </a:prstGeom>
        </p:spPr>
      </p:pic>
      <p:sp>
        <p:nvSpPr>
          <p:cNvPr id="18" name="Текст 17"/>
          <p:cNvSpPr>
            <a:spLocks noGrp="1"/>
          </p:cNvSpPr>
          <p:nvPr>
            <p:ph type="body" sz="quarter" idx="12"/>
          </p:nvPr>
        </p:nvSpPr>
        <p:spPr>
          <a:xfrm>
            <a:off x="3970020" y="4730279"/>
            <a:ext cx="4823460" cy="407845"/>
          </a:xfrm>
        </p:spPr>
        <p:txBody>
          <a:bodyPr/>
          <a:lstStyle/>
          <a:p>
            <a:pPr algn="r">
              <a:spcBef>
                <a:spcPts val="0"/>
              </a:spcBef>
            </a:pPr>
            <a:r>
              <a:rPr lang="uk-UA" dirty="0">
                <a:solidFill>
                  <a:schemeClr val="bg1"/>
                </a:solidFill>
              </a:rPr>
              <a:t>Сучасне оснащення аудиторій</a:t>
            </a:r>
          </a:p>
        </p:txBody>
      </p:sp>
      <p:pic>
        <p:nvPicPr>
          <p:cNvPr id="12"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xmlns="" id="{6E4202F0-17CC-4FE9-BC60-26831AB4E8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40158" y="0"/>
            <a:ext cx="4630270" cy="4622171"/>
          </a:xfrm>
          <a:prstGeom prst="rect">
            <a:avLst/>
          </a:prstGeom>
        </p:spPr>
      </p:pic>
    </p:spTree>
    <p:extLst>
      <p:ext uri="{BB962C8B-B14F-4D97-AF65-F5344CB8AC3E}">
        <p14:creationId xmlns:p14="http://schemas.microsoft.com/office/powerpoint/2010/main" val="140447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3699642" y="4729383"/>
            <a:ext cx="5444358" cy="407845"/>
          </a:xfrm>
        </p:spPr>
        <p:txBody>
          <a:bodyPr/>
          <a:lstStyle/>
          <a:p>
            <a:pPr>
              <a:spcBef>
                <a:spcPts val="0"/>
              </a:spcBef>
            </a:pPr>
            <a:r>
              <a:rPr lang="uk-UA" sz="1600" dirty="0">
                <a:solidFill>
                  <a:schemeClr val="bg1"/>
                </a:solidFill>
              </a:rPr>
              <a:t>Аудиторія для семінарських занять та консультацій</a:t>
            </a:r>
          </a:p>
        </p:txBody>
      </p:sp>
      <p:sp>
        <p:nvSpPr>
          <p:cNvPr id="27" name="Текст 17"/>
          <p:cNvSpPr>
            <a:spLocks noGrp="1"/>
          </p:cNvSpPr>
          <p:nvPr>
            <p:ph type="body" sz="quarter" idx="12"/>
          </p:nvPr>
        </p:nvSpPr>
        <p:spPr>
          <a:xfrm>
            <a:off x="1250842" y="1943100"/>
            <a:ext cx="2612498" cy="407845"/>
          </a:xfrm>
        </p:spPr>
        <p:txBody>
          <a:bodyPr/>
          <a:lstStyle/>
          <a:p>
            <a:pPr>
              <a:spcBef>
                <a:spcPts val="0"/>
              </a:spcBef>
            </a:pPr>
            <a:r>
              <a:rPr lang="uk-UA" sz="1400" b="0" dirty="0">
                <a:solidFill>
                  <a:schemeClr val="bg1"/>
                </a:solidFill>
              </a:rPr>
              <a:t>Комп’ютерний клас №2</a:t>
            </a:r>
          </a:p>
        </p:txBody>
      </p:sp>
      <p:pic>
        <p:nvPicPr>
          <p:cNvPr id="4098" name="Picture 2" descr="C:\Users\Ди\Desktop\DSC074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2036"/>
            <a:ext cx="9174480" cy="611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КПИ\ФСП\corporate identity\эмблема ФСП\буквы\ФСП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520" y="3975063"/>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90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 y="-167640"/>
            <a:ext cx="7088170" cy="4777740"/>
          </a:xfrm>
          <a:prstGeom prst="rect">
            <a:avLst/>
          </a:prstGeom>
        </p:spPr>
      </p:pic>
      <p:sp>
        <p:nvSpPr>
          <p:cNvPr id="18" name="Текст 17"/>
          <p:cNvSpPr>
            <a:spLocks noGrp="1"/>
          </p:cNvSpPr>
          <p:nvPr>
            <p:ph type="body" sz="quarter" idx="12"/>
          </p:nvPr>
        </p:nvSpPr>
        <p:spPr>
          <a:xfrm>
            <a:off x="2468880" y="4752243"/>
            <a:ext cx="6675120" cy="407845"/>
          </a:xfrm>
        </p:spPr>
        <p:txBody>
          <a:bodyPr/>
          <a:lstStyle/>
          <a:p>
            <a:pPr algn="r">
              <a:spcBef>
                <a:spcPts val="0"/>
              </a:spcBef>
            </a:pPr>
            <a:r>
              <a:rPr lang="uk-UA" sz="1400" dirty="0">
                <a:solidFill>
                  <a:schemeClr val="bg1"/>
                </a:solidFill>
              </a:rPr>
              <a:t>Спеціалізована аудиторія моделювання судових засідань</a:t>
            </a:r>
          </a:p>
        </p:txBody>
      </p:sp>
      <p:pic>
        <p:nvPicPr>
          <p:cNvPr id="14"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3241" y="-1"/>
            <a:ext cx="2279963" cy="1530037"/>
          </a:xfrm>
          <a:prstGeom prst="rect">
            <a:avLst/>
          </a:prstGeom>
        </p:spPr>
      </p:pic>
      <p:pic>
        <p:nvPicPr>
          <p:cNvPr id="3077" name="Picture 5" descr="C:\Users\Ди\Desktop\изображение_viber_2019-09-17_13-50-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3241" y="1530036"/>
            <a:ext cx="2286000" cy="17109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Ди\Desktop\изображение_viber_2019-09-17_13-50-2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977"/>
          <a:stretch/>
        </p:blipFill>
        <p:spPr bwMode="auto">
          <a:xfrm>
            <a:off x="6873240" y="3240964"/>
            <a:ext cx="2286000" cy="13691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КПИ\ФСП\corporate identity\эмблема ФСП\буквы\ФСП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61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 17"/>
          <p:cNvSpPr>
            <a:spLocks noGrp="1"/>
          </p:cNvSpPr>
          <p:nvPr>
            <p:ph type="body" sz="quarter" idx="12"/>
          </p:nvPr>
        </p:nvSpPr>
        <p:spPr>
          <a:xfrm>
            <a:off x="6150502" y="4729383"/>
            <a:ext cx="2612498" cy="407845"/>
          </a:xfrm>
        </p:spPr>
        <p:txBody>
          <a:bodyPr/>
          <a:lstStyle/>
          <a:p>
            <a:pPr algn="r">
              <a:spcBef>
                <a:spcPts val="0"/>
              </a:spcBef>
            </a:pPr>
            <a:r>
              <a:rPr lang="uk-UA" dirty="0">
                <a:solidFill>
                  <a:schemeClr val="bg1"/>
                </a:solidFill>
              </a:rPr>
              <a:t>Комп’ютерні класи</a:t>
            </a:r>
          </a:p>
        </p:txBody>
      </p:sp>
      <p:pic>
        <p:nvPicPr>
          <p:cNvPr id="23" name="Объект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1" y="1719935"/>
            <a:ext cx="5141944" cy="2892341"/>
          </a:xfrm>
          <a:prstGeom prst="rect">
            <a:avLst/>
          </a:prstGeom>
        </p:spPr>
      </p:pic>
      <p:pic>
        <p:nvPicPr>
          <p:cNvPr id="20" name="Объект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7952" y="-415598"/>
            <a:ext cx="4406048" cy="2771175"/>
          </a:xfrm>
          <a:prstGeom prst="rect">
            <a:avLst/>
          </a:prstGeom>
        </p:spPr>
      </p:pic>
      <p:pic>
        <p:nvPicPr>
          <p:cNvPr id="21" name="Объект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1" y="-431447"/>
            <a:ext cx="5141944" cy="2771175"/>
          </a:xfrm>
          <a:prstGeom prst="rect">
            <a:avLst/>
          </a:prstGeom>
        </p:spPr>
      </p:pic>
      <p:pic>
        <p:nvPicPr>
          <p:cNvPr id="22" name="Объект 15"/>
          <p:cNvPicPr>
            <a:picLocks noChangeAspect="1"/>
          </p:cNvPicPr>
          <p:nvPr/>
        </p:nvPicPr>
        <p:blipFill rotWithShape="1">
          <a:blip r:embed="rId6" cstate="print">
            <a:extLst>
              <a:ext uri="{28A0092B-C50C-407E-A947-70E740481C1C}">
                <a14:useLocalDpi xmlns:a14="http://schemas.microsoft.com/office/drawing/2010/main" val="0"/>
              </a:ext>
            </a:extLst>
          </a:blip>
          <a:srcRect b="4315"/>
          <a:stretch/>
        </p:blipFill>
        <p:spPr>
          <a:xfrm>
            <a:off x="4768563" y="2328210"/>
            <a:ext cx="4375437" cy="2284064"/>
          </a:xfrm>
          <a:prstGeom prst="rect">
            <a:avLst/>
          </a:prstGeom>
        </p:spPr>
      </p:pic>
    </p:spTree>
    <p:extLst>
      <p:ext uri="{BB962C8B-B14F-4D97-AF65-F5344CB8AC3E}">
        <p14:creationId xmlns:p14="http://schemas.microsoft.com/office/powerpoint/2010/main" val="76902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Ди\Desktop\Рисунок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4308" y="1940618"/>
            <a:ext cx="3986212" cy="2670175"/>
          </a:xfrm>
          <a:prstGeom prst="rect">
            <a:avLst/>
          </a:prstGeom>
          <a:noFill/>
          <a:extLst>
            <a:ext uri="{909E8E84-426E-40DD-AFC4-6F175D3DCCD1}">
              <a14:hiddenFill xmlns:a14="http://schemas.microsoft.com/office/drawing/2010/main">
                <a:solidFill>
                  <a:srgbClr val="FFFFFF"/>
                </a:solidFill>
              </a14:hiddenFill>
            </a:ext>
          </a:extLst>
        </p:spPr>
      </p:pic>
      <p:pic>
        <p:nvPicPr>
          <p:cNvPr id="9" name="Объект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 y="-22913"/>
            <a:ext cx="6921956" cy="4633706"/>
          </a:xfrm>
          <a:prstGeom prst="rect">
            <a:avLst/>
          </a:prstGeom>
        </p:spPr>
      </p:pic>
      <p:sp>
        <p:nvSpPr>
          <p:cNvPr id="18" name="Текст 17"/>
          <p:cNvSpPr>
            <a:spLocks noGrp="1"/>
          </p:cNvSpPr>
          <p:nvPr>
            <p:ph type="body" sz="quarter" idx="12"/>
          </p:nvPr>
        </p:nvSpPr>
        <p:spPr>
          <a:xfrm>
            <a:off x="3970020" y="4735655"/>
            <a:ext cx="4823460" cy="407845"/>
          </a:xfrm>
        </p:spPr>
        <p:txBody>
          <a:bodyPr/>
          <a:lstStyle/>
          <a:p>
            <a:pPr algn="r">
              <a:spcBef>
                <a:spcPts val="0"/>
              </a:spcBef>
            </a:pPr>
            <a:r>
              <a:rPr lang="uk-UA" dirty="0">
                <a:solidFill>
                  <a:schemeClr val="bg1"/>
                </a:solidFill>
              </a:rPr>
              <a:t>Аудиторії для семінарських занять</a:t>
            </a:r>
          </a:p>
        </p:txBody>
      </p:sp>
      <p:pic>
        <p:nvPicPr>
          <p:cNvPr id="2051" name="Picture 3" descr="C:\Users\Ди\Desktop\_DSC22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3776" y="-22913"/>
            <a:ext cx="2934452" cy="1964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КПИ\ФСП\corporate identity\эмблема ФСП\буквы\ФСП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 y="280151"/>
            <a:ext cx="761999" cy="5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73379"/>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КПІ Презентація">
      <a:majorFont>
        <a:latin typeface="Exo 2"/>
        <a:ea typeface=""/>
        <a:cs typeface=""/>
      </a:majorFont>
      <a:minorFont>
        <a:latin typeface="Exo 2"/>
        <a:ea typeface=""/>
        <a:cs typeface=""/>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4634</TotalTime>
  <Words>977</Words>
  <Application>Microsoft Office PowerPoint</Application>
  <PresentationFormat>Экран (16:9)</PresentationFormat>
  <Paragraphs>111</Paragraphs>
  <Slides>24</Slides>
  <Notes>24</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24</vt:i4>
      </vt:variant>
    </vt:vector>
  </HeadingPairs>
  <TitlesOfParts>
    <vt:vector size="28" baseType="lpstr">
      <vt:lpstr>Arial</vt:lpstr>
      <vt:lpstr>Exo 2</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blagaev</dc:creator>
  <cp:lastModifiedBy>Блага</cp:lastModifiedBy>
  <cp:revision>119</cp:revision>
  <cp:lastPrinted>2020-10-12T10:04:24Z</cp:lastPrinted>
  <dcterms:created xsi:type="dcterms:W3CDTF">2020-04-02T13:49:33Z</dcterms:created>
  <dcterms:modified xsi:type="dcterms:W3CDTF">2022-02-15T10:34:54Z</dcterms:modified>
</cp:coreProperties>
</file>